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2E514-AD47-4042-A837-4D60C5E13BF2}" type="datetimeFigureOut">
              <a:rPr lang="en-US" smtClean="0"/>
              <a:t>3/15/2017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ABAC5-C753-40F7-9076-CA1996272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652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2E6DD-37E8-41FE-B7F6-A0691494EFED}" type="datetime1">
              <a:rPr lang="en-US" smtClean="0"/>
              <a:t>3/15/2017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518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B709-AA97-46A3-8432-DEB6D38CFC13}" type="datetime1">
              <a:rPr lang="en-US" smtClean="0"/>
              <a:t>3/15/2017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213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1EC36-2600-4BFE-834D-E21D8A1CB9B7}" type="datetime1">
              <a:rPr lang="en-US" smtClean="0"/>
              <a:t>3/15/2017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228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EFD76-8E6D-4611-BD13-4E1E56A1BCDA}" type="datetime1">
              <a:rPr lang="en-US" smtClean="0"/>
              <a:t>3/15/2017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0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617A5-BBA5-45D2-B87A-F80478512CCE}" type="datetime1">
              <a:rPr lang="en-US" smtClean="0"/>
              <a:t>3/15/2017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36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F531-B1F4-4382-8D3B-CF8874BCE2BE}" type="datetime1">
              <a:rPr lang="en-US" smtClean="0"/>
              <a:t>3/15/2017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234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2AC62-1324-498F-B2DC-0EBF38EA6B73}" type="datetime1">
              <a:rPr lang="en-US" smtClean="0"/>
              <a:t>3/15/2017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475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AA40-D57B-4C1E-8709-DC53359A30E8}" type="datetime1">
              <a:rPr lang="en-US" smtClean="0"/>
              <a:t>3/15/2017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87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E2DF-796F-404A-BD5E-DD08EFA17962}" type="datetime1">
              <a:rPr lang="en-US" smtClean="0"/>
              <a:t>3/15/2017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20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3A7E8-F6A2-4198-AFEC-8C4666350892}" type="datetime1">
              <a:rPr lang="en-US" smtClean="0"/>
              <a:t>3/15/2017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975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12999-792D-462F-ADF7-D93CB89E0C69}" type="datetime1">
              <a:rPr lang="en-US" smtClean="0"/>
              <a:t>3/15/2017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645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122D9-A857-4B2A-927E-3902BC329E82}" type="datetime1">
              <a:rPr lang="en-US" smtClean="0"/>
              <a:t>3/15/2017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(c) NNSTOY     Permission required for use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9ECE7-A71E-440E-9C95-1603D1954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161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hyperlink" Target="mailto:teachersleading@nnstoy.org" TargetMode="External"/><Relationship Id="rId7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hyperlink" Target="mailto:peggy@nnstoy.org" TargetMode="External"/><Relationship Id="rId4" Type="http://schemas.openxmlformats.org/officeDocument/2006/relationships/hyperlink" Target="http://www.nnstoy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08913"/>
            <a:ext cx="1807513" cy="149087"/>
          </a:xfrm>
          <a:prstGeom prst="rect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807513" y="6708913"/>
            <a:ext cx="1843440" cy="149087"/>
          </a:xfrm>
          <a:prstGeom prst="rect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650952" y="6708913"/>
            <a:ext cx="1843440" cy="149087"/>
          </a:xfrm>
          <a:prstGeom prst="rect">
            <a:avLst/>
          </a:prstGeom>
          <a:solidFill>
            <a:srgbClr val="58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494392" y="6708913"/>
            <a:ext cx="1843440" cy="149087"/>
          </a:xfrm>
          <a:prstGeom prst="rect">
            <a:avLst/>
          </a:prstGeom>
          <a:solidFill>
            <a:srgbClr val="1DA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337832" y="6708913"/>
            <a:ext cx="1806168" cy="149087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pic>
        <p:nvPicPr>
          <p:cNvPr id="2" name="Picture 1" descr="NNSTOY_logo_alt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675" y="1949450"/>
            <a:ext cx="4762500" cy="14922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28825" y="6025634"/>
            <a:ext cx="5029200" cy="238834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algn="ctr"/>
            <a:r>
              <a:rPr lang="en-US" sz="1300" dirty="0">
                <a:solidFill>
                  <a:srgbClr val="2C4F75"/>
                </a:solidFill>
                <a:latin typeface="Open sans light"/>
                <a:cs typeface="Open sans light"/>
              </a:rPr>
              <a:t>Learn more about Teachers Leading at </a:t>
            </a:r>
            <a:r>
              <a:rPr lang="en-US" sz="1300" dirty="0" err="1">
                <a:solidFill>
                  <a:srgbClr val="DC2127"/>
                </a:solidFill>
                <a:latin typeface="Open sans light"/>
                <a:cs typeface="Open sans light"/>
              </a:rPr>
              <a:t>www.nnstoy.org</a:t>
            </a:r>
            <a:endParaRPr lang="en-US" sz="1300" dirty="0">
              <a:solidFill>
                <a:srgbClr val="DC2127"/>
              </a:solidFill>
              <a:latin typeface="Open sans light"/>
              <a:cs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156451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460513"/>
            <a:ext cx="1985962" cy="482462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985963" y="460513"/>
            <a:ext cx="113948" cy="482462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52272" y="532653"/>
            <a:ext cx="1833691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VOCABULARY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50169" y="1567810"/>
            <a:ext cx="7793831" cy="3999863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256CB2"/>
                </a:solidFill>
                <a:latin typeface="Open sans light"/>
                <a:cs typeface="Open sans light"/>
              </a:rPr>
              <a:t>Activist: </a:t>
            </a:r>
            <a:r>
              <a:rPr lang="en-US" sz="1300" dirty="0" smtClean="0">
                <a:solidFill>
                  <a:srgbClr val="384849"/>
                </a:solidFill>
                <a:latin typeface="Open sans light"/>
                <a:cs typeface="Open sans light"/>
              </a:rPr>
              <a:t>you and colleagues</a:t>
            </a:r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47B289"/>
                </a:solidFill>
                <a:latin typeface="Open sans light"/>
                <a:cs typeface="Open sans light"/>
              </a:rPr>
              <a:t>Problem: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thinking outside of your needs</a:t>
            </a: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E5B05C"/>
                </a:solidFill>
                <a:latin typeface="Open sans light"/>
                <a:cs typeface="Open sans light"/>
              </a:rPr>
              <a:t>Plan: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how to solve the problem – win/win</a:t>
            </a: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Benefits: why fixing these problems matter</a:t>
            </a: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DC2127"/>
                </a:solidFill>
                <a:latin typeface="Open sans light"/>
                <a:cs typeface="Open sans light"/>
              </a:rPr>
              <a:t>Capital: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resources you need </a:t>
            </a: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256CB2"/>
                </a:solidFill>
                <a:latin typeface="Open sans light"/>
                <a:cs typeface="Open sans light"/>
              </a:rPr>
              <a:t>Target: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who has those resources</a:t>
            </a: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47B289"/>
                </a:solidFill>
                <a:latin typeface="Open sans light"/>
                <a:cs typeface="Open sans light"/>
              </a:rPr>
              <a:t>Payback: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how the Target wins</a:t>
            </a: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D15656"/>
                </a:solidFill>
                <a:latin typeface="Open sans light"/>
                <a:cs typeface="Open sans light"/>
              </a:rPr>
              <a:t>Champions-Influencer/Funder: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who can help you get the resources</a:t>
            </a:r>
          </a:p>
          <a:p>
            <a:pPr lvl="0">
              <a:lnSpc>
                <a:spcPct val="220000"/>
              </a:lnSpc>
              <a:defRPr sz="1800"/>
            </a:pPr>
            <a:r>
              <a:rPr lang="en-US" sz="1300" dirty="0">
                <a:solidFill>
                  <a:srgbClr val="E5B05C"/>
                </a:solidFill>
                <a:latin typeface="Open sans light"/>
                <a:cs typeface="Open sans light"/>
              </a:rPr>
              <a:t>Momentum: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how you will carry this forward</a:t>
            </a:r>
          </a:p>
        </p:txBody>
      </p:sp>
      <p:sp>
        <p:nvSpPr>
          <p:cNvPr id="2" name="Oval 1"/>
          <p:cNvSpPr/>
          <p:nvPr/>
        </p:nvSpPr>
        <p:spPr>
          <a:xfrm>
            <a:off x="773906" y="1385022"/>
            <a:ext cx="323325" cy="431101"/>
          </a:xfrm>
          <a:prstGeom prst="ellipse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845343" y="1425310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1</a:t>
            </a:r>
          </a:p>
        </p:txBody>
      </p:sp>
      <p:sp>
        <p:nvSpPr>
          <p:cNvPr id="24" name="Oval 23"/>
          <p:cNvSpPr/>
          <p:nvPr/>
        </p:nvSpPr>
        <p:spPr>
          <a:xfrm>
            <a:off x="773906" y="1906733"/>
            <a:ext cx="323325" cy="431101"/>
          </a:xfrm>
          <a:prstGeom prst="ellipse">
            <a:avLst/>
          </a:prstGeom>
          <a:solidFill>
            <a:srgbClr val="1DA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845343" y="1937496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2</a:t>
            </a:r>
          </a:p>
        </p:txBody>
      </p:sp>
      <p:sp>
        <p:nvSpPr>
          <p:cNvPr id="26" name="Oval 25"/>
          <p:cNvSpPr/>
          <p:nvPr/>
        </p:nvSpPr>
        <p:spPr>
          <a:xfrm>
            <a:off x="773906" y="2426186"/>
            <a:ext cx="323325" cy="431101"/>
          </a:xfrm>
          <a:prstGeom prst="ellipse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845343" y="2466474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3</a:t>
            </a:r>
          </a:p>
        </p:txBody>
      </p:sp>
      <p:sp>
        <p:nvSpPr>
          <p:cNvPr id="28" name="Oval 27"/>
          <p:cNvSpPr/>
          <p:nvPr/>
        </p:nvSpPr>
        <p:spPr>
          <a:xfrm>
            <a:off x="773906" y="2951545"/>
            <a:ext cx="323325" cy="431101"/>
          </a:xfrm>
          <a:prstGeom prst="ellipse">
            <a:avLst/>
          </a:prstGeom>
          <a:solidFill>
            <a:srgbClr val="58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845343" y="2991833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4</a:t>
            </a:r>
          </a:p>
        </p:txBody>
      </p:sp>
      <p:sp>
        <p:nvSpPr>
          <p:cNvPr id="30" name="Oval 29"/>
          <p:cNvSpPr/>
          <p:nvPr/>
        </p:nvSpPr>
        <p:spPr>
          <a:xfrm>
            <a:off x="773906" y="3481294"/>
            <a:ext cx="323325" cy="431101"/>
          </a:xfrm>
          <a:prstGeom prst="ellipse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845343" y="3521582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5</a:t>
            </a:r>
          </a:p>
        </p:txBody>
      </p:sp>
      <p:sp>
        <p:nvSpPr>
          <p:cNvPr id="34" name="Oval 33"/>
          <p:cNvSpPr/>
          <p:nvPr/>
        </p:nvSpPr>
        <p:spPr>
          <a:xfrm>
            <a:off x="773906" y="3993953"/>
            <a:ext cx="323325" cy="431101"/>
          </a:xfrm>
          <a:prstGeom prst="ellipse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845343" y="4034241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6</a:t>
            </a:r>
          </a:p>
        </p:txBody>
      </p:sp>
      <p:sp>
        <p:nvSpPr>
          <p:cNvPr id="32" name="Rectangle 31"/>
          <p:cNvSpPr/>
          <p:nvPr/>
        </p:nvSpPr>
        <p:spPr>
          <a:xfrm>
            <a:off x="0" y="6708913"/>
            <a:ext cx="1807513" cy="149087"/>
          </a:xfrm>
          <a:prstGeom prst="rect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1807513" y="6708913"/>
            <a:ext cx="1843440" cy="149087"/>
          </a:xfrm>
          <a:prstGeom prst="rect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3650952" y="6708913"/>
            <a:ext cx="1843440" cy="149087"/>
          </a:xfrm>
          <a:prstGeom prst="rect">
            <a:avLst/>
          </a:prstGeom>
          <a:solidFill>
            <a:srgbClr val="58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5494392" y="6708913"/>
            <a:ext cx="1843440" cy="149087"/>
          </a:xfrm>
          <a:prstGeom prst="rect">
            <a:avLst/>
          </a:prstGeom>
          <a:solidFill>
            <a:srgbClr val="1DA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2" name="Rectangle 41"/>
          <p:cNvSpPr/>
          <p:nvPr/>
        </p:nvSpPr>
        <p:spPr>
          <a:xfrm>
            <a:off x="7337832" y="6708913"/>
            <a:ext cx="1806168" cy="149087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4" name="Oval 43"/>
          <p:cNvSpPr/>
          <p:nvPr/>
        </p:nvSpPr>
        <p:spPr>
          <a:xfrm>
            <a:off x="764381" y="4509222"/>
            <a:ext cx="323325" cy="431101"/>
          </a:xfrm>
          <a:prstGeom prst="ellipse">
            <a:avLst/>
          </a:prstGeom>
          <a:solidFill>
            <a:srgbClr val="47B2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835818" y="4549510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7</a:t>
            </a:r>
          </a:p>
        </p:txBody>
      </p:sp>
      <p:sp>
        <p:nvSpPr>
          <p:cNvPr id="46" name="Oval 45"/>
          <p:cNvSpPr/>
          <p:nvPr/>
        </p:nvSpPr>
        <p:spPr>
          <a:xfrm>
            <a:off x="764381" y="5030933"/>
            <a:ext cx="323325" cy="431101"/>
          </a:xfrm>
          <a:prstGeom prst="ellipse">
            <a:avLst/>
          </a:prstGeom>
          <a:solidFill>
            <a:srgbClr val="D156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835818" y="5061696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8</a:t>
            </a:r>
          </a:p>
        </p:txBody>
      </p:sp>
      <p:sp>
        <p:nvSpPr>
          <p:cNvPr id="48" name="Oval 47"/>
          <p:cNvSpPr/>
          <p:nvPr/>
        </p:nvSpPr>
        <p:spPr>
          <a:xfrm>
            <a:off x="764381" y="5550386"/>
            <a:ext cx="323325" cy="431101"/>
          </a:xfrm>
          <a:prstGeom prst="ellipse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835818" y="5590674"/>
            <a:ext cx="192882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9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20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310013" y="3043461"/>
            <a:ext cx="1322614" cy="303439"/>
          </a:xfrm>
          <a:prstGeom prst="rect">
            <a:avLst/>
          </a:prstGeom>
          <a:solidFill>
            <a:srgbClr val="256CB2"/>
          </a:solidFill>
          <a:ln>
            <a:solidFill>
              <a:srgbClr val="256C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486954" y="3089697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ACTIVISTS</a:t>
            </a:r>
          </a:p>
        </p:txBody>
      </p:sp>
      <p:sp>
        <p:nvSpPr>
          <p:cNvPr id="55" name="Rectangle 54"/>
          <p:cNvSpPr/>
          <p:nvPr/>
        </p:nvSpPr>
        <p:spPr>
          <a:xfrm>
            <a:off x="310013" y="5938003"/>
            <a:ext cx="1322614" cy="303439"/>
          </a:xfrm>
          <a:prstGeom prst="rect">
            <a:avLst/>
          </a:prstGeom>
          <a:solidFill>
            <a:srgbClr val="D15656"/>
          </a:solidFill>
          <a:ln>
            <a:solidFill>
              <a:srgbClr val="D156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86954" y="5984239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CHAMPIONS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514119" y="5938003"/>
            <a:ext cx="1322614" cy="303439"/>
          </a:xfrm>
          <a:prstGeom prst="rect">
            <a:avLst/>
          </a:prstGeom>
          <a:solidFill>
            <a:srgbClr val="256CB2"/>
          </a:solidFill>
          <a:ln>
            <a:solidFill>
              <a:srgbClr val="256C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691060" y="5984239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TARGET</a:t>
            </a:r>
          </a:p>
        </p:txBody>
      </p:sp>
      <p:sp>
        <p:nvSpPr>
          <p:cNvPr id="61" name="Rectangle 60"/>
          <p:cNvSpPr/>
          <p:nvPr/>
        </p:nvSpPr>
        <p:spPr>
          <a:xfrm>
            <a:off x="2514119" y="3035776"/>
            <a:ext cx="1322614" cy="303439"/>
          </a:xfrm>
          <a:prstGeom prst="rect">
            <a:avLst/>
          </a:prstGeom>
          <a:solidFill>
            <a:srgbClr val="E5B05C"/>
          </a:solidFill>
          <a:ln>
            <a:solidFill>
              <a:srgbClr val="E5B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2691060" y="30820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704502" y="3035776"/>
            <a:ext cx="1322614" cy="303439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4881444" y="30820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BENEFITS</a:t>
            </a:r>
          </a:p>
        </p:txBody>
      </p:sp>
      <p:sp>
        <p:nvSpPr>
          <p:cNvPr id="71" name="Rectangle 70"/>
          <p:cNvSpPr/>
          <p:nvPr/>
        </p:nvSpPr>
        <p:spPr>
          <a:xfrm>
            <a:off x="4704502" y="5934047"/>
            <a:ext cx="1322614" cy="303439"/>
          </a:xfrm>
          <a:prstGeom prst="rect">
            <a:avLst/>
          </a:prstGeom>
          <a:solidFill>
            <a:srgbClr val="47B289"/>
          </a:solidFill>
          <a:ln>
            <a:solidFill>
              <a:srgbClr val="47B2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73" name="TextBox 72"/>
          <p:cNvSpPr txBox="1"/>
          <p:nvPr/>
        </p:nvSpPr>
        <p:spPr>
          <a:xfrm>
            <a:off x="4881444" y="5980283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PAYBACK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708913"/>
            <a:ext cx="1807513" cy="149087"/>
          </a:xfrm>
          <a:prstGeom prst="rect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807513" y="6708913"/>
            <a:ext cx="1843440" cy="149087"/>
          </a:xfrm>
          <a:prstGeom prst="rect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650952" y="6708913"/>
            <a:ext cx="1843440" cy="149087"/>
          </a:xfrm>
          <a:prstGeom prst="rect">
            <a:avLst/>
          </a:prstGeom>
          <a:solidFill>
            <a:srgbClr val="58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5494392" y="6708913"/>
            <a:ext cx="1843440" cy="149087"/>
          </a:xfrm>
          <a:prstGeom prst="rect">
            <a:avLst/>
          </a:prstGeom>
          <a:solidFill>
            <a:srgbClr val="1DA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7337832" y="6708913"/>
            <a:ext cx="1806168" cy="149087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6895252" y="3023076"/>
            <a:ext cx="1322614" cy="303439"/>
          </a:xfrm>
          <a:prstGeom prst="rect">
            <a:avLst/>
          </a:prstGeom>
          <a:solidFill>
            <a:srgbClr val="DC2127"/>
          </a:solidFill>
          <a:ln>
            <a:solidFill>
              <a:srgbClr val="DC21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7072194" y="30693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CAPITAL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895252" y="5921347"/>
            <a:ext cx="1322614" cy="303439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7072194" y="5967583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MOMENTUM</a:t>
            </a:r>
          </a:p>
        </p:txBody>
      </p:sp>
      <p:sp>
        <p:nvSpPr>
          <p:cNvPr id="44" name="Rectangle 43"/>
          <p:cNvSpPr/>
          <p:nvPr/>
        </p:nvSpPr>
        <p:spPr>
          <a:xfrm>
            <a:off x="0" y="460513"/>
            <a:ext cx="3429000" cy="482462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3404236" y="460513"/>
            <a:ext cx="113948" cy="482462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152272" y="532653"/>
            <a:ext cx="3610103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LEADING FOR CHANGE PROTOCOL</a:t>
            </a:r>
          </a:p>
        </p:txBody>
      </p:sp>
      <p:sp>
        <p:nvSpPr>
          <p:cNvPr id="2" name="Rectangle 1"/>
          <p:cNvSpPr/>
          <p:nvPr/>
        </p:nvSpPr>
        <p:spPr>
          <a:xfrm>
            <a:off x="314325" y="1447800"/>
            <a:ext cx="1981200" cy="1905000"/>
          </a:xfrm>
          <a:prstGeom prst="rect">
            <a:avLst/>
          </a:prstGeom>
          <a:noFill/>
          <a:ln>
            <a:solidFill>
              <a:srgbClr val="256C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66725" y="18669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Who will address this </a:t>
            </a:r>
          </a:p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problem?</a:t>
            </a:r>
            <a:endParaRPr lang="en-US" sz="1300" dirty="0">
              <a:solidFill>
                <a:srgbClr val="58595B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514600" y="1447800"/>
            <a:ext cx="1981200" cy="1905000"/>
          </a:xfrm>
          <a:prstGeom prst="rect">
            <a:avLst/>
          </a:prstGeom>
          <a:noFill/>
          <a:ln>
            <a:solidFill>
              <a:srgbClr val="E5B0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2667000" y="1866900"/>
            <a:ext cx="1647825" cy="238834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Keep it simple</a:t>
            </a:r>
            <a:endParaRPr lang="en-US" sz="1300" dirty="0">
              <a:solidFill>
                <a:srgbClr val="58595B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705350" y="1435100"/>
            <a:ext cx="1981200" cy="1905000"/>
          </a:xfrm>
          <a:prstGeom prst="rect">
            <a:avLst/>
          </a:prstGeom>
          <a:noFill/>
          <a:ln>
            <a:solidFill>
              <a:srgbClr val="3848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4857750" y="18542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Realistic and graspable</a:t>
            </a:r>
            <a:endParaRPr lang="en-US" sz="1300" dirty="0">
              <a:solidFill>
                <a:srgbClr val="58595B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896100" y="1435100"/>
            <a:ext cx="1981200" cy="1905000"/>
          </a:xfrm>
          <a:prstGeom prst="rect">
            <a:avLst/>
          </a:prstGeom>
          <a:noFill/>
          <a:ln>
            <a:solidFill>
              <a:srgbClr val="DC21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7058025" y="18542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What do you need, and what will it cost?</a:t>
            </a:r>
            <a:endParaRPr lang="en-US" sz="1300" dirty="0">
              <a:solidFill>
                <a:srgbClr val="58595B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314325" y="4330700"/>
            <a:ext cx="1981200" cy="1905000"/>
          </a:xfrm>
          <a:prstGeom prst="rect">
            <a:avLst/>
          </a:prstGeom>
          <a:noFill/>
          <a:ln>
            <a:solidFill>
              <a:srgbClr val="D1565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466725" y="47498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Who could help you </a:t>
            </a:r>
          </a:p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reach target?</a:t>
            </a:r>
            <a:endParaRPr lang="en-US" sz="1300" dirty="0">
              <a:solidFill>
                <a:srgbClr val="58595B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2514600" y="4330700"/>
            <a:ext cx="1981200" cy="1905000"/>
          </a:xfrm>
          <a:prstGeom prst="rect">
            <a:avLst/>
          </a:prstGeom>
          <a:noFill/>
          <a:ln>
            <a:solidFill>
              <a:srgbClr val="256C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65" name="TextBox 64"/>
          <p:cNvSpPr txBox="1"/>
          <p:nvPr/>
        </p:nvSpPr>
        <p:spPr>
          <a:xfrm>
            <a:off x="2667000" y="47498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Who has what you need?</a:t>
            </a:r>
            <a:endParaRPr lang="en-US" sz="1300" dirty="0">
              <a:solidFill>
                <a:srgbClr val="58595B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4705350" y="4318000"/>
            <a:ext cx="1981200" cy="1905000"/>
          </a:xfrm>
          <a:prstGeom prst="rect">
            <a:avLst/>
          </a:prstGeom>
          <a:noFill/>
          <a:ln>
            <a:solidFill>
              <a:srgbClr val="47B2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4857750" y="47371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>
              <a:defRPr/>
            </a:pPr>
            <a:r>
              <a:rPr lang="en-US" altLang="en-US" sz="1300" dirty="0">
                <a:solidFill>
                  <a:srgbClr val="58595B"/>
                </a:solidFill>
                <a:latin typeface="Open sans light"/>
                <a:cs typeface="Open sans light"/>
                <a:sym typeface="Chalkduster" pitchFamily="1" charset="0"/>
              </a:rPr>
              <a:t>What</a:t>
            </a:r>
            <a:r>
              <a:rPr lang="ja-JP" altLang="en-US" sz="1300" dirty="0">
                <a:solidFill>
                  <a:srgbClr val="58595B"/>
                </a:solidFill>
                <a:latin typeface="Open sans light"/>
                <a:cs typeface="Open sans light"/>
                <a:sym typeface="Chalkduster" pitchFamily="1" charset="0"/>
              </a:rPr>
              <a:t>’</a:t>
            </a:r>
            <a:r>
              <a:rPr lang="en-US" altLang="ja-JP" sz="1300" dirty="0">
                <a:solidFill>
                  <a:srgbClr val="58595B"/>
                </a:solidFill>
                <a:latin typeface="Open sans light"/>
                <a:cs typeface="Open sans light"/>
                <a:sym typeface="Chalkduster" pitchFamily="1" charset="0"/>
              </a:rPr>
              <a:t>s in it </a:t>
            </a:r>
            <a:r>
              <a:rPr lang="en-US" altLang="en-US" sz="1300" dirty="0">
                <a:solidFill>
                  <a:srgbClr val="58595B"/>
                </a:solidFill>
                <a:latin typeface="Open sans light"/>
                <a:cs typeface="Open sans light"/>
                <a:sym typeface="Chalkduster" pitchFamily="1" charset="0"/>
              </a:rPr>
              <a:t>for them?</a:t>
            </a:r>
            <a:endParaRPr lang="en-US" altLang="en-US" sz="1300" dirty="0">
              <a:solidFill>
                <a:srgbClr val="58595B"/>
              </a:solidFill>
              <a:latin typeface="Open sans light"/>
              <a:cs typeface="Open sans light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6905625" y="4318000"/>
            <a:ext cx="1981200" cy="1905000"/>
          </a:xfrm>
          <a:prstGeom prst="rect">
            <a:avLst/>
          </a:prstGeom>
          <a:noFill/>
          <a:ln>
            <a:solidFill>
              <a:srgbClr val="3848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70" name="TextBox 69"/>
          <p:cNvSpPr txBox="1"/>
          <p:nvPr/>
        </p:nvSpPr>
        <p:spPr>
          <a:xfrm>
            <a:off x="7058025" y="4737100"/>
            <a:ext cx="1647825" cy="638943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How can we share, publicize, and</a:t>
            </a:r>
          </a:p>
          <a:p>
            <a:pPr defTabSz="128016">
              <a:defRPr/>
            </a:pPr>
            <a:r>
              <a:rPr lang="en-US" sz="1300" dirty="0">
                <a:solidFill>
                  <a:srgbClr val="58595B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institutionalize?</a:t>
            </a:r>
            <a:endParaRPr lang="en-US" sz="1300" dirty="0">
              <a:solidFill>
                <a:srgbClr val="58595B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314325" y="3556000"/>
            <a:ext cx="8582025" cy="533400"/>
          </a:xfrm>
          <a:prstGeom prst="rect">
            <a:avLst/>
          </a:prstGeom>
          <a:noFill/>
          <a:ln>
            <a:solidFill>
              <a:srgbClr val="5BA2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323850" y="3657600"/>
            <a:ext cx="8562975" cy="238834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algn="ctr"/>
            <a:r>
              <a:rPr lang="en-US" sz="1300" dirty="0">
                <a:solidFill>
                  <a:srgbClr val="5BA2B2"/>
                </a:solidFill>
                <a:latin typeface="Open sans light"/>
                <a:cs typeface="Open sans light"/>
              </a:rPr>
              <a:t>PROBLEM: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name it in one or two sentences.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66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310013" y="3043461"/>
            <a:ext cx="1322614" cy="303439"/>
          </a:xfrm>
          <a:prstGeom prst="rect">
            <a:avLst/>
          </a:prstGeom>
          <a:solidFill>
            <a:srgbClr val="256CB2"/>
          </a:solidFill>
          <a:ln>
            <a:solidFill>
              <a:srgbClr val="256C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486954" y="3089697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ACTIVISTS</a:t>
            </a:r>
          </a:p>
        </p:txBody>
      </p:sp>
      <p:sp>
        <p:nvSpPr>
          <p:cNvPr id="55" name="Rectangle 54"/>
          <p:cNvSpPr/>
          <p:nvPr/>
        </p:nvSpPr>
        <p:spPr>
          <a:xfrm>
            <a:off x="310013" y="5938003"/>
            <a:ext cx="1322614" cy="303439"/>
          </a:xfrm>
          <a:prstGeom prst="rect">
            <a:avLst/>
          </a:prstGeom>
          <a:solidFill>
            <a:srgbClr val="D15656"/>
          </a:solidFill>
          <a:ln>
            <a:solidFill>
              <a:srgbClr val="D156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86954" y="5984239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CHAMPIONS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514119" y="5938003"/>
            <a:ext cx="1322614" cy="303439"/>
          </a:xfrm>
          <a:prstGeom prst="rect">
            <a:avLst/>
          </a:prstGeom>
          <a:solidFill>
            <a:srgbClr val="256CB2"/>
          </a:solidFill>
          <a:ln>
            <a:solidFill>
              <a:srgbClr val="256C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691060" y="5984239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TARGET</a:t>
            </a:r>
          </a:p>
        </p:txBody>
      </p:sp>
      <p:sp>
        <p:nvSpPr>
          <p:cNvPr id="61" name="Rectangle 60"/>
          <p:cNvSpPr/>
          <p:nvPr/>
        </p:nvSpPr>
        <p:spPr>
          <a:xfrm>
            <a:off x="2514119" y="3035776"/>
            <a:ext cx="1322614" cy="303439"/>
          </a:xfrm>
          <a:prstGeom prst="rect">
            <a:avLst/>
          </a:prstGeom>
          <a:solidFill>
            <a:srgbClr val="E5B05C"/>
          </a:solidFill>
          <a:ln>
            <a:solidFill>
              <a:srgbClr val="E5B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2691060" y="30820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704502" y="3035776"/>
            <a:ext cx="1322614" cy="303439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4881444" y="30820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BENEFITS</a:t>
            </a:r>
          </a:p>
        </p:txBody>
      </p:sp>
      <p:sp>
        <p:nvSpPr>
          <p:cNvPr id="71" name="Rectangle 70"/>
          <p:cNvSpPr/>
          <p:nvPr/>
        </p:nvSpPr>
        <p:spPr>
          <a:xfrm>
            <a:off x="4704502" y="5934047"/>
            <a:ext cx="1322614" cy="303439"/>
          </a:xfrm>
          <a:prstGeom prst="rect">
            <a:avLst/>
          </a:prstGeom>
          <a:solidFill>
            <a:srgbClr val="47B289"/>
          </a:solidFill>
          <a:ln>
            <a:solidFill>
              <a:srgbClr val="47B2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73" name="TextBox 72"/>
          <p:cNvSpPr txBox="1"/>
          <p:nvPr/>
        </p:nvSpPr>
        <p:spPr>
          <a:xfrm>
            <a:off x="4881444" y="5980283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PAYBACK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708913"/>
            <a:ext cx="1807513" cy="149087"/>
          </a:xfrm>
          <a:prstGeom prst="rect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807513" y="6708913"/>
            <a:ext cx="1843440" cy="149087"/>
          </a:xfrm>
          <a:prstGeom prst="rect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650952" y="6708913"/>
            <a:ext cx="1843440" cy="149087"/>
          </a:xfrm>
          <a:prstGeom prst="rect">
            <a:avLst/>
          </a:prstGeom>
          <a:solidFill>
            <a:srgbClr val="58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5494392" y="6708913"/>
            <a:ext cx="1843440" cy="149087"/>
          </a:xfrm>
          <a:prstGeom prst="rect">
            <a:avLst/>
          </a:prstGeom>
          <a:solidFill>
            <a:srgbClr val="1DA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7337832" y="6708913"/>
            <a:ext cx="1806168" cy="149087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6895252" y="3023076"/>
            <a:ext cx="1322614" cy="303439"/>
          </a:xfrm>
          <a:prstGeom prst="rect">
            <a:avLst/>
          </a:prstGeom>
          <a:solidFill>
            <a:srgbClr val="DC2127"/>
          </a:solidFill>
          <a:ln>
            <a:solidFill>
              <a:srgbClr val="DC21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7072194" y="30693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CAPITAL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895252" y="5921347"/>
            <a:ext cx="1322614" cy="303439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7072194" y="5967583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MOMENTUM</a:t>
            </a:r>
          </a:p>
        </p:txBody>
      </p:sp>
      <p:sp>
        <p:nvSpPr>
          <p:cNvPr id="44" name="Rectangle 43"/>
          <p:cNvSpPr/>
          <p:nvPr/>
        </p:nvSpPr>
        <p:spPr>
          <a:xfrm>
            <a:off x="0" y="460513"/>
            <a:ext cx="3429000" cy="482462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3404236" y="460513"/>
            <a:ext cx="113948" cy="482462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152272" y="532653"/>
            <a:ext cx="3610103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LEADING FOR CHANGE PROTOCOL</a:t>
            </a:r>
          </a:p>
        </p:txBody>
      </p:sp>
      <p:sp>
        <p:nvSpPr>
          <p:cNvPr id="2" name="Rectangle 1"/>
          <p:cNvSpPr/>
          <p:nvPr/>
        </p:nvSpPr>
        <p:spPr>
          <a:xfrm>
            <a:off x="314325" y="1447800"/>
            <a:ext cx="1981200" cy="1905000"/>
          </a:xfrm>
          <a:prstGeom prst="rect">
            <a:avLst/>
          </a:prstGeom>
          <a:noFill/>
          <a:ln>
            <a:solidFill>
              <a:srgbClr val="256C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66725" y="18669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NJ County Teachers of the Year 2000</a:t>
            </a:r>
            <a:endParaRPr lang="en-US" sz="1300" dirty="0">
              <a:solidFill>
                <a:srgbClr val="384849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514600" y="1447800"/>
            <a:ext cx="1981200" cy="1905000"/>
          </a:xfrm>
          <a:prstGeom prst="rect">
            <a:avLst/>
          </a:prstGeom>
          <a:noFill/>
          <a:ln>
            <a:solidFill>
              <a:srgbClr val="E5B0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2667000" y="18669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Host a one-day forum</a:t>
            </a:r>
            <a:endParaRPr lang="en-US" sz="1300" dirty="0">
              <a:solidFill>
                <a:srgbClr val="384849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705350" y="1435100"/>
            <a:ext cx="1981200" cy="1905000"/>
          </a:xfrm>
          <a:prstGeom prst="rect">
            <a:avLst/>
          </a:prstGeom>
          <a:noFill/>
          <a:ln>
            <a:solidFill>
              <a:srgbClr val="3848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4857750" y="1854200"/>
            <a:ext cx="1647825" cy="638943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Grow teacher leaders, retain great educators</a:t>
            </a:r>
            <a:endParaRPr lang="en-US" sz="1300" dirty="0">
              <a:solidFill>
                <a:srgbClr val="384849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896100" y="1435100"/>
            <a:ext cx="1981200" cy="1905000"/>
          </a:xfrm>
          <a:prstGeom prst="rect">
            <a:avLst/>
          </a:prstGeom>
          <a:noFill/>
          <a:ln>
            <a:solidFill>
              <a:srgbClr val="DC21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7058025" y="1854200"/>
            <a:ext cx="1647825" cy="838998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Space, food, facilitators, materials, mailing costs, </a:t>
            </a:r>
            <a:r>
              <a:rPr lang="en-US" sz="1300" dirty="0" err="1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give-aways</a:t>
            </a:r>
            <a:endParaRPr lang="en-US" sz="1300" dirty="0">
              <a:solidFill>
                <a:srgbClr val="384849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314325" y="4330700"/>
            <a:ext cx="1981200" cy="1905000"/>
          </a:xfrm>
          <a:prstGeom prst="rect">
            <a:avLst/>
          </a:prstGeom>
          <a:noFill/>
          <a:ln>
            <a:solidFill>
              <a:srgbClr val="D1565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466725" y="4749800"/>
            <a:ext cx="1647825" cy="638943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NJDOE, NJEA, NJSBOE, NJ Governor</a:t>
            </a:r>
            <a:endParaRPr lang="en-US" sz="1300" dirty="0">
              <a:solidFill>
                <a:srgbClr val="384849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2514600" y="4330700"/>
            <a:ext cx="1981200" cy="1905000"/>
          </a:xfrm>
          <a:prstGeom prst="rect">
            <a:avLst/>
          </a:prstGeom>
          <a:noFill/>
          <a:ln>
            <a:solidFill>
              <a:srgbClr val="256C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65" name="TextBox 64"/>
          <p:cNvSpPr txBox="1"/>
          <p:nvPr/>
        </p:nvSpPr>
        <p:spPr>
          <a:xfrm>
            <a:off x="2667000" y="4749800"/>
            <a:ext cx="1647825" cy="438889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NJ IHEs and corporations </a:t>
            </a:r>
            <a:endParaRPr lang="en-US" sz="1300" dirty="0">
              <a:solidFill>
                <a:srgbClr val="384849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4705350" y="4318000"/>
            <a:ext cx="1981200" cy="1905000"/>
          </a:xfrm>
          <a:prstGeom prst="rect">
            <a:avLst/>
          </a:prstGeom>
          <a:noFill/>
          <a:ln>
            <a:solidFill>
              <a:srgbClr val="47B2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4857750" y="4737100"/>
            <a:ext cx="1647825" cy="238834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>
              <a:defRPr/>
            </a:pPr>
            <a:r>
              <a:rPr lang="en-US" altLang="en-US" sz="1300" dirty="0">
                <a:solidFill>
                  <a:srgbClr val="384849"/>
                </a:solidFill>
                <a:latin typeface="Open sans light"/>
                <a:cs typeface="Open sans light"/>
                <a:sym typeface="Chalkduster" pitchFamily="1" charset="0"/>
              </a:rPr>
              <a:t>Students</a:t>
            </a:r>
            <a:endParaRPr lang="en-US" alt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6905625" y="4318000"/>
            <a:ext cx="1981200" cy="1905000"/>
          </a:xfrm>
          <a:prstGeom prst="rect">
            <a:avLst/>
          </a:prstGeom>
          <a:noFill/>
          <a:ln>
            <a:solidFill>
              <a:srgbClr val="3848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70" name="TextBox 69"/>
          <p:cNvSpPr txBox="1"/>
          <p:nvPr/>
        </p:nvSpPr>
        <p:spPr>
          <a:xfrm>
            <a:off x="7058025" y="4737100"/>
            <a:ext cx="1647825" cy="638943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defTabSz="128016">
              <a:defRPr/>
            </a:pP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Rotate across campuses, bring on new sponsors</a:t>
            </a:r>
            <a:endParaRPr lang="en-US" sz="1300" dirty="0">
              <a:solidFill>
                <a:srgbClr val="384849"/>
              </a:solidFill>
              <a:latin typeface="Open sans light"/>
              <a:ea typeface="ＭＳ Ｐゴシック" charset="0"/>
              <a:cs typeface="Open sans light"/>
              <a:sym typeface="Helvetica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314325" y="3556000"/>
            <a:ext cx="8582025" cy="533400"/>
          </a:xfrm>
          <a:prstGeom prst="rect">
            <a:avLst/>
          </a:prstGeom>
          <a:noFill/>
          <a:ln>
            <a:solidFill>
              <a:srgbClr val="5BA2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323850" y="3657600"/>
            <a:ext cx="8562975" cy="238834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algn="ctr"/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New Jersey’s </a:t>
            </a: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great educators are leaving the profession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NNSTOY     Permission required for use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310013" y="3043461"/>
            <a:ext cx="1322614" cy="303439"/>
          </a:xfrm>
          <a:prstGeom prst="rect">
            <a:avLst/>
          </a:prstGeom>
          <a:solidFill>
            <a:srgbClr val="256CB2"/>
          </a:solidFill>
          <a:ln>
            <a:solidFill>
              <a:srgbClr val="256C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486954" y="3089697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ACTIVISTS</a:t>
            </a:r>
          </a:p>
        </p:txBody>
      </p:sp>
      <p:sp>
        <p:nvSpPr>
          <p:cNvPr id="55" name="Rectangle 54"/>
          <p:cNvSpPr/>
          <p:nvPr/>
        </p:nvSpPr>
        <p:spPr>
          <a:xfrm>
            <a:off x="310013" y="5938003"/>
            <a:ext cx="1322614" cy="303439"/>
          </a:xfrm>
          <a:prstGeom prst="rect">
            <a:avLst/>
          </a:prstGeom>
          <a:solidFill>
            <a:srgbClr val="D15656"/>
          </a:solidFill>
          <a:ln>
            <a:solidFill>
              <a:srgbClr val="D156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86954" y="5984239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CHAMPIONS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514119" y="5938003"/>
            <a:ext cx="1322614" cy="303439"/>
          </a:xfrm>
          <a:prstGeom prst="rect">
            <a:avLst/>
          </a:prstGeom>
          <a:solidFill>
            <a:srgbClr val="256CB2"/>
          </a:solidFill>
          <a:ln>
            <a:solidFill>
              <a:srgbClr val="256C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691060" y="5984239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TARGET</a:t>
            </a:r>
          </a:p>
        </p:txBody>
      </p:sp>
      <p:sp>
        <p:nvSpPr>
          <p:cNvPr id="61" name="Rectangle 60"/>
          <p:cNvSpPr/>
          <p:nvPr/>
        </p:nvSpPr>
        <p:spPr>
          <a:xfrm>
            <a:off x="2514119" y="3035776"/>
            <a:ext cx="1322614" cy="303439"/>
          </a:xfrm>
          <a:prstGeom prst="rect">
            <a:avLst/>
          </a:prstGeom>
          <a:solidFill>
            <a:srgbClr val="E5B05C"/>
          </a:solidFill>
          <a:ln>
            <a:solidFill>
              <a:srgbClr val="E5B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2691060" y="30820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704502" y="3035776"/>
            <a:ext cx="1322614" cy="303439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4881444" y="30820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BENEFITS</a:t>
            </a:r>
          </a:p>
        </p:txBody>
      </p:sp>
      <p:sp>
        <p:nvSpPr>
          <p:cNvPr id="71" name="Rectangle 70"/>
          <p:cNvSpPr/>
          <p:nvPr/>
        </p:nvSpPr>
        <p:spPr>
          <a:xfrm>
            <a:off x="4704502" y="5934047"/>
            <a:ext cx="1322614" cy="303439"/>
          </a:xfrm>
          <a:prstGeom prst="rect">
            <a:avLst/>
          </a:prstGeom>
          <a:solidFill>
            <a:srgbClr val="47B289"/>
          </a:solidFill>
          <a:ln>
            <a:solidFill>
              <a:srgbClr val="47B2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73" name="TextBox 72"/>
          <p:cNvSpPr txBox="1"/>
          <p:nvPr/>
        </p:nvSpPr>
        <p:spPr>
          <a:xfrm>
            <a:off x="4881444" y="5980283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PAYBACK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708913"/>
            <a:ext cx="1807513" cy="149087"/>
          </a:xfrm>
          <a:prstGeom prst="rect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807513" y="6708913"/>
            <a:ext cx="1843440" cy="149087"/>
          </a:xfrm>
          <a:prstGeom prst="rect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650952" y="6708913"/>
            <a:ext cx="1843440" cy="149087"/>
          </a:xfrm>
          <a:prstGeom prst="rect">
            <a:avLst/>
          </a:prstGeom>
          <a:solidFill>
            <a:srgbClr val="58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5494392" y="6708913"/>
            <a:ext cx="1843440" cy="149087"/>
          </a:xfrm>
          <a:prstGeom prst="rect">
            <a:avLst/>
          </a:prstGeom>
          <a:solidFill>
            <a:srgbClr val="1DA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7337832" y="6708913"/>
            <a:ext cx="1806168" cy="149087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6895252" y="3023076"/>
            <a:ext cx="1322614" cy="303439"/>
          </a:xfrm>
          <a:prstGeom prst="rect">
            <a:avLst/>
          </a:prstGeom>
          <a:solidFill>
            <a:srgbClr val="DC2127"/>
          </a:solidFill>
          <a:ln>
            <a:solidFill>
              <a:srgbClr val="DC21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7072194" y="3069312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CAPITAL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895252" y="5921347"/>
            <a:ext cx="1322614" cy="303439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7072194" y="5967583"/>
            <a:ext cx="1124539" cy="208056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MOMENTUM</a:t>
            </a:r>
          </a:p>
        </p:txBody>
      </p:sp>
      <p:sp>
        <p:nvSpPr>
          <p:cNvPr id="44" name="Rectangle 43"/>
          <p:cNvSpPr/>
          <p:nvPr/>
        </p:nvSpPr>
        <p:spPr>
          <a:xfrm>
            <a:off x="0" y="460513"/>
            <a:ext cx="3429000" cy="482462"/>
          </a:xfrm>
          <a:prstGeom prst="rect">
            <a:avLst/>
          </a:prstGeom>
          <a:solidFill>
            <a:srgbClr val="384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3404236" y="460513"/>
            <a:ext cx="113948" cy="482462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152272" y="532653"/>
            <a:ext cx="3610103" cy="285000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LEADING FOR CHANGE PROTOCOL</a:t>
            </a:r>
          </a:p>
        </p:txBody>
      </p:sp>
      <p:sp>
        <p:nvSpPr>
          <p:cNvPr id="2" name="Rectangle 1"/>
          <p:cNvSpPr/>
          <p:nvPr/>
        </p:nvSpPr>
        <p:spPr>
          <a:xfrm>
            <a:off x="314325" y="1447800"/>
            <a:ext cx="1981200" cy="1905000"/>
          </a:xfrm>
          <a:prstGeom prst="rect">
            <a:avLst/>
          </a:prstGeom>
          <a:noFill/>
          <a:ln>
            <a:solidFill>
              <a:srgbClr val="256C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2514600" y="1447800"/>
            <a:ext cx="1981200" cy="1905000"/>
          </a:xfrm>
          <a:prstGeom prst="rect">
            <a:avLst/>
          </a:prstGeom>
          <a:noFill/>
          <a:ln>
            <a:solidFill>
              <a:srgbClr val="E5B0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4705350" y="1435100"/>
            <a:ext cx="1981200" cy="1905000"/>
          </a:xfrm>
          <a:prstGeom prst="rect">
            <a:avLst/>
          </a:prstGeom>
          <a:noFill/>
          <a:ln>
            <a:solidFill>
              <a:srgbClr val="3848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6896100" y="1435100"/>
            <a:ext cx="1981200" cy="1905000"/>
          </a:xfrm>
          <a:prstGeom prst="rect">
            <a:avLst/>
          </a:prstGeom>
          <a:noFill/>
          <a:ln>
            <a:solidFill>
              <a:srgbClr val="DC21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314325" y="4330700"/>
            <a:ext cx="1981200" cy="1905000"/>
          </a:xfrm>
          <a:prstGeom prst="rect">
            <a:avLst/>
          </a:prstGeom>
          <a:noFill/>
          <a:ln>
            <a:solidFill>
              <a:srgbClr val="D1565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2514600" y="4330700"/>
            <a:ext cx="1981200" cy="1905000"/>
          </a:xfrm>
          <a:prstGeom prst="rect">
            <a:avLst/>
          </a:prstGeom>
          <a:noFill/>
          <a:ln>
            <a:solidFill>
              <a:srgbClr val="256C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67" name="Rectangle 66"/>
          <p:cNvSpPr/>
          <p:nvPr/>
        </p:nvSpPr>
        <p:spPr>
          <a:xfrm>
            <a:off x="4705350" y="4318000"/>
            <a:ext cx="1981200" cy="1905000"/>
          </a:xfrm>
          <a:prstGeom prst="rect">
            <a:avLst/>
          </a:prstGeom>
          <a:noFill/>
          <a:ln>
            <a:solidFill>
              <a:srgbClr val="47B2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>
            <a:off x="6905625" y="4318000"/>
            <a:ext cx="1981200" cy="1905000"/>
          </a:xfrm>
          <a:prstGeom prst="rect">
            <a:avLst/>
          </a:prstGeom>
          <a:noFill/>
          <a:ln>
            <a:solidFill>
              <a:srgbClr val="3848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72" name="Rectangle 71"/>
          <p:cNvSpPr/>
          <p:nvPr/>
        </p:nvSpPr>
        <p:spPr>
          <a:xfrm>
            <a:off x="314325" y="3556000"/>
            <a:ext cx="8582025" cy="533400"/>
          </a:xfrm>
          <a:prstGeom prst="rect">
            <a:avLst/>
          </a:prstGeom>
          <a:noFill/>
          <a:ln>
            <a:solidFill>
              <a:srgbClr val="5BA2B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323850" y="3657600"/>
            <a:ext cx="8562975" cy="238834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pPr algn="ctr"/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New Jersey’s </a:t>
            </a:r>
            <a:r>
              <a:rPr lang="en-US" sz="1300" dirty="0">
                <a:solidFill>
                  <a:srgbClr val="384849"/>
                </a:solidFill>
                <a:latin typeface="Open sans light"/>
                <a:ea typeface="ＭＳ Ｐゴシック" charset="0"/>
                <a:cs typeface="Open sans light"/>
                <a:sym typeface="Chalkduster" charset="0"/>
              </a:rPr>
              <a:t>great educators are leaving the profession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6999" y="6356350"/>
            <a:ext cx="3838575" cy="365125"/>
          </a:xfrm>
        </p:spPr>
        <p:txBody>
          <a:bodyPr/>
          <a:lstStyle/>
          <a:p>
            <a:r>
              <a:rPr lang="en-US" dirty="0" smtClean="0"/>
              <a:t>(c) NNSTOY 2015  Permission required for use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37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08913"/>
            <a:ext cx="1807513" cy="149087"/>
          </a:xfrm>
          <a:prstGeom prst="rect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807513" y="6708913"/>
            <a:ext cx="1843440" cy="149087"/>
          </a:xfrm>
          <a:prstGeom prst="rect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650952" y="6708913"/>
            <a:ext cx="1843440" cy="149087"/>
          </a:xfrm>
          <a:prstGeom prst="rect">
            <a:avLst/>
          </a:prstGeom>
          <a:solidFill>
            <a:srgbClr val="58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494392" y="6708913"/>
            <a:ext cx="1843440" cy="149087"/>
          </a:xfrm>
          <a:prstGeom prst="rect">
            <a:avLst/>
          </a:prstGeom>
          <a:solidFill>
            <a:srgbClr val="1DA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337832" y="6708913"/>
            <a:ext cx="1806168" cy="149087"/>
          </a:xfrm>
          <a:prstGeom prst="rect">
            <a:avLst/>
          </a:prstGeom>
          <a:solidFill>
            <a:srgbClr val="E5B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pic>
        <p:nvPicPr>
          <p:cNvPr id="2" name="Picture 1" descr="NNSTOY_logo_alt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6475" y="1574609"/>
            <a:ext cx="3324225" cy="10415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52725" y="3180834"/>
            <a:ext cx="5219700" cy="2639491"/>
          </a:xfrm>
          <a:prstGeom prst="rect">
            <a:avLst/>
          </a:prstGeom>
          <a:noFill/>
        </p:spPr>
        <p:txBody>
          <a:bodyPr wrap="square" lIns="38405" tIns="19202" rIns="38405" bIns="19202" rtlCol="0">
            <a:spAutoFit/>
          </a:bodyPr>
          <a:lstStyle/>
          <a:p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Continue the conversation by liking </a:t>
            </a:r>
            <a:r>
              <a:rPr lang="en-US" sz="1300" i="1" dirty="0">
                <a:solidFill>
                  <a:srgbClr val="384849"/>
                </a:solidFill>
                <a:latin typeface="Open sans light"/>
                <a:cs typeface="Open sans light"/>
              </a:rPr>
              <a:t>Teachers Leading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on Facebook.  </a:t>
            </a:r>
          </a:p>
          <a:p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We want to hear from you.</a:t>
            </a:r>
          </a:p>
          <a:p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  <a:p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  <a:p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If you have questions, comments, or are interested in bringing </a:t>
            </a:r>
            <a:r>
              <a:rPr lang="en-US" sz="1300" i="1" dirty="0">
                <a:solidFill>
                  <a:srgbClr val="384849"/>
                </a:solidFill>
                <a:latin typeface="Open sans light"/>
                <a:cs typeface="Open sans light"/>
              </a:rPr>
              <a:t>Teachers Leading</a:t>
            </a:r>
            <a:r>
              <a:rPr lang="en-US" sz="1300" i="1" u="sng" dirty="0">
                <a:solidFill>
                  <a:srgbClr val="384849"/>
                </a:solidFill>
                <a:latin typeface="Open sans light"/>
                <a:cs typeface="Open sans light"/>
              </a:rPr>
              <a:t>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to your school, please contact us at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  <a:hlinkClick r:id="rId3"/>
              </a:rPr>
              <a:t>teachersleading@nnstoy.org</a:t>
            </a:r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  <a:p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  <a:p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  <a:p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Learn more about </a:t>
            </a:r>
            <a:r>
              <a:rPr lang="en-US" sz="1300" i="1" dirty="0">
                <a:solidFill>
                  <a:srgbClr val="384849"/>
                </a:solidFill>
                <a:latin typeface="Open sans light"/>
                <a:cs typeface="Open sans light"/>
              </a:rPr>
              <a:t>Teachers Leading </a:t>
            </a:r>
            <a:r>
              <a:rPr lang="en-US" sz="1300" dirty="0">
                <a:solidFill>
                  <a:srgbClr val="384849"/>
                </a:solidFill>
                <a:latin typeface="Open sans light"/>
                <a:cs typeface="Open sans light"/>
              </a:rPr>
              <a:t>at </a:t>
            </a:r>
            <a:r>
              <a:rPr lang="en-US" sz="1300" dirty="0" smtClean="0">
                <a:solidFill>
                  <a:srgbClr val="384849"/>
                </a:solidFill>
                <a:latin typeface="Open sans light"/>
                <a:cs typeface="Open sans light"/>
                <a:hlinkClick r:id="rId4"/>
              </a:rPr>
              <a:t>www.nnstoy.org</a:t>
            </a:r>
            <a:r>
              <a:rPr lang="en-US" sz="1300" dirty="0" smtClean="0">
                <a:solidFill>
                  <a:srgbClr val="384849"/>
                </a:solidFill>
                <a:latin typeface="Open sans light"/>
                <a:cs typeface="Open sans light"/>
              </a:rPr>
              <a:t> or contact Peggy Stewart, Director of Professional Learning at </a:t>
            </a:r>
            <a:r>
              <a:rPr lang="en-US" sz="1300" dirty="0" smtClean="0">
                <a:solidFill>
                  <a:srgbClr val="384849"/>
                </a:solidFill>
                <a:latin typeface="Open sans light"/>
                <a:cs typeface="Open sans light"/>
                <a:hlinkClick r:id="rId5"/>
              </a:rPr>
              <a:t>peggy@nnstoy.org</a:t>
            </a:r>
            <a:r>
              <a:rPr lang="en-US" sz="1300" dirty="0" smtClean="0">
                <a:solidFill>
                  <a:srgbClr val="384849"/>
                </a:solidFill>
                <a:latin typeface="Open sans light"/>
                <a:cs typeface="Open sans light"/>
              </a:rPr>
              <a:t> </a:t>
            </a:r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  <a:p>
            <a:endParaRPr lang="en-US" sz="1300" dirty="0">
              <a:solidFill>
                <a:srgbClr val="384849"/>
              </a:solidFill>
              <a:latin typeface="Open sans light"/>
              <a:cs typeface="Open sans light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136223" y="3138260"/>
            <a:ext cx="453117" cy="604156"/>
          </a:xfrm>
          <a:prstGeom prst="ellipse">
            <a:avLst/>
          </a:prstGeom>
          <a:solidFill>
            <a:srgbClr val="256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393" y="3267315"/>
            <a:ext cx="133917" cy="339904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2140985" y="4126033"/>
            <a:ext cx="453117" cy="604156"/>
          </a:xfrm>
          <a:prstGeom prst="ellipse">
            <a:avLst/>
          </a:prstGeom>
          <a:solidFill>
            <a:srgbClr val="DC21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7243" y="4293494"/>
            <a:ext cx="232356" cy="244202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2145748" y="4986652"/>
            <a:ext cx="453117" cy="604156"/>
          </a:xfrm>
          <a:prstGeom prst="ellipse">
            <a:avLst/>
          </a:prstGeom>
          <a:solidFill>
            <a:srgbClr val="47B2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05" tIns="19202" rIns="38405" bIns="19202" rtlCol="0" anchor="ctr"/>
          <a:lstStyle/>
          <a:p>
            <a:pPr algn="ctr"/>
            <a:endParaRPr lang="en-US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8547" y="5107323"/>
            <a:ext cx="179747" cy="35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3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340</Words>
  <Application>Microsoft Office PowerPoint</Application>
  <PresentationFormat>On-screen Show (4:3)</PresentationFormat>
  <Paragraphs>81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ＭＳ Ｐゴシック</vt:lpstr>
      <vt:lpstr>Arial</vt:lpstr>
      <vt:lpstr>Calibri</vt:lpstr>
      <vt:lpstr>Chalkduster</vt:lpstr>
      <vt:lpstr>Helvetica</vt:lpstr>
      <vt:lpstr>Open Sans</vt:lpstr>
      <vt:lpstr>Open Sans BOLD</vt:lpstr>
      <vt:lpstr>Open sans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Arabella Advisors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Bassett</dc:creator>
  <cp:lastModifiedBy>Laurie Calvert</cp:lastModifiedBy>
  <cp:revision>5</cp:revision>
  <dcterms:created xsi:type="dcterms:W3CDTF">2016-07-07T18:27:52Z</dcterms:created>
  <dcterms:modified xsi:type="dcterms:W3CDTF">2017-03-15T20:12:22Z</dcterms:modified>
</cp:coreProperties>
</file>