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317" r:id="rId2"/>
    <p:sldId id="338" r:id="rId3"/>
    <p:sldId id="336" r:id="rId4"/>
    <p:sldId id="335" r:id="rId5"/>
    <p:sldId id="341" r:id="rId6"/>
    <p:sldId id="339" r:id="rId7"/>
    <p:sldId id="337" r:id="rId8"/>
  </p:sldIdLst>
  <p:sldSz cx="9144000" cy="5143500" type="screen16x9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ess Wood" initials="JW04" lastIdx="2" clrIdx="0"/>
  <p:cmAuthor id="1" name="Tarance Hart" initials="TH" lastIdx="20" clrIdx="1">
    <p:extLst>
      <p:ext uri="{19B8F6BF-5375-455C-9EA6-DF929625EA0E}">
        <p15:presenceInfo xmlns:p15="http://schemas.microsoft.com/office/powerpoint/2012/main" userId="S-1-5-21-905674670-2246483738-2001407889-14800" providerId="AD"/>
      </p:ext>
    </p:extLst>
  </p:cmAuthor>
  <p:cmAuthor id="2" name="Mara Goby" initials="MSG" lastIdx="2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8CC"/>
    <a:srgbClr val="007DD2"/>
    <a:srgbClr val="3395C7"/>
    <a:srgbClr val="4A1979"/>
    <a:srgbClr val="009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4" autoAdjust="0"/>
    <p:restoredTop sz="94590" autoAdjust="0"/>
  </p:normalViewPr>
  <p:slideViewPr>
    <p:cSldViewPr>
      <p:cViewPr varScale="1">
        <p:scale>
          <a:sx n="139" d="100"/>
          <a:sy n="139" d="100"/>
        </p:scale>
        <p:origin x="726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331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D3E6DC-B28E-4FF8-94F7-46DACB88484F}" type="doc">
      <dgm:prSet loTypeId="urn:microsoft.com/office/officeart/2005/8/layout/arrow2" loCatId="process" qsTypeId="urn:microsoft.com/office/officeart/2005/8/quickstyle/simple1" qsCatId="simple" csTypeId="urn:microsoft.com/office/officeart/2005/8/colors/colorful3" csCatId="colorful" phldr="1"/>
      <dgm:spPr/>
    </dgm:pt>
    <dgm:pt modelId="{883612D2-1E8F-469A-84CE-99D831C1C95A}">
      <dgm:prSet phldrT="[Text]"/>
      <dgm:spPr/>
      <dgm:t>
        <a:bodyPr/>
        <a:lstStyle/>
        <a:p>
          <a:r>
            <a:rPr lang="en-US" b="1" dirty="0" smtClean="0"/>
            <a:t>1965 – ESEA – War on Poverty</a:t>
          </a:r>
          <a:endParaRPr lang="en-US" b="1" dirty="0"/>
        </a:p>
      </dgm:t>
    </dgm:pt>
    <dgm:pt modelId="{A71ECAA5-A91E-48BC-9955-C6549480CDEA}" type="parTrans" cxnId="{F1FC3848-529E-4547-A974-DDF6C622931E}">
      <dgm:prSet/>
      <dgm:spPr/>
      <dgm:t>
        <a:bodyPr/>
        <a:lstStyle/>
        <a:p>
          <a:endParaRPr lang="en-US"/>
        </a:p>
      </dgm:t>
    </dgm:pt>
    <dgm:pt modelId="{3CCEEA96-8725-4977-8486-A27FE3EDBABA}" type="sibTrans" cxnId="{F1FC3848-529E-4547-A974-DDF6C622931E}">
      <dgm:prSet/>
      <dgm:spPr/>
      <dgm:t>
        <a:bodyPr/>
        <a:lstStyle/>
        <a:p>
          <a:endParaRPr lang="en-US"/>
        </a:p>
      </dgm:t>
    </dgm:pt>
    <dgm:pt modelId="{094D8553-BA12-42E5-8C4A-7F7230F1D0ED}">
      <dgm:prSet phldrT="[Text]"/>
      <dgm:spPr/>
      <dgm:t>
        <a:bodyPr/>
        <a:lstStyle/>
        <a:p>
          <a:r>
            <a:rPr lang="en-US" dirty="0" smtClean="0"/>
            <a:t>1983 –     A Nation At Risk	</a:t>
          </a:r>
          <a:endParaRPr lang="en-US" dirty="0"/>
        </a:p>
      </dgm:t>
    </dgm:pt>
    <dgm:pt modelId="{0A568A69-6949-44F8-A50A-4ED9B0952B0A}" type="parTrans" cxnId="{DDA8F110-516D-4637-9266-96F2CCD832F8}">
      <dgm:prSet/>
      <dgm:spPr/>
      <dgm:t>
        <a:bodyPr/>
        <a:lstStyle/>
        <a:p>
          <a:endParaRPr lang="en-US"/>
        </a:p>
      </dgm:t>
    </dgm:pt>
    <dgm:pt modelId="{60CBDC48-C6CB-4991-B694-FE95C204EAF2}" type="sibTrans" cxnId="{DDA8F110-516D-4637-9266-96F2CCD832F8}">
      <dgm:prSet/>
      <dgm:spPr/>
      <dgm:t>
        <a:bodyPr/>
        <a:lstStyle/>
        <a:p>
          <a:endParaRPr lang="en-US"/>
        </a:p>
      </dgm:t>
    </dgm:pt>
    <dgm:pt modelId="{7E82CB00-FB8A-4DD4-AB45-EF56C7C2489F}">
      <dgm:prSet phldrT="[Text]"/>
      <dgm:spPr/>
      <dgm:t>
        <a:bodyPr/>
        <a:lstStyle/>
        <a:p>
          <a:r>
            <a:rPr lang="en-US" b="1" dirty="0" smtClean="0"/>
            <a:t>~1990 – Rise of State Standards-Based Reforms</a:t>
          </a:r>
          <a:endParaRPr lang="en-US" b="1" dirty="0"/>
        </a:p>
      </dgm:t>
    </dgm:pt>
    <dgm:pt modelId="{0AE65117-7EA4-4A62-813E-F56206CC023D}" type="parTrans" cxnId="{19AB5F32-0609-41EA-A131-B88E0203CD21}">
      <dgm:prSet/>
      <dgm:spPr/>
      <dgm:t>
        <a:bodyPr/>
        <a:lstStyle/>
        <a:p>
          <a:endParaRPr lang="en-US"/>
        </a:p>
      </dgm:t>
    </dgm:pt>
    <dgm:pt modelId="{31614CB0-A2CB-424B-AC32-3816CAADCE6A}" type="sibTrans" cxnId="{19AB5F32-0609-41EA-A131-B88E0203CD21}">
      <dgm:prSet/>
      <dgm:spPr/>
      <dgm:t>
        <a:bodyPr/>
        <a:lstStyle/>
        <a:p>
          <a:endParaRPr lang="en-US"/>
        </a:p>
      </dgm:t>
    </dgm:pt>
    <dgm:pt modelId="{A3ABA4CC-A1F8-4302-9E9B-68CB5032DB78}">
      <dgm:prSet phldrT="[Text]"/>
      <dgm:spPr/>
      <dgm:t>
        <a:bodyPr/>
        <a:lstStyle/>
        <a:p>
          <a:r>
            <a:rPr lang="en-US" dirty="0" smtClean="0"/>
            <a:t>1994 – IASA – Loose-Loose Model</a:t>
          </a:r>
        </a:p>
      </dgm:t>
    </dgm:pt>
    <dgm:pt modelId="{CC0D9D36-28E8-4A53-B3D9-F56A2732101F}" type="parTrans" cxnId="{01FDE806-EEF5-405D-8555-236359D4F233}">
      <dgm:prSet/>
      <dgm:spPr/>
      <dgm:t>
        <a:bodyPr/>
        <a:lstStyle/>
        <a:p>
          <a:endParaRPr lang="en-US"/>
        </a:p>
      </dgm:t>
    </dgm:pt>
    <dgm:pt modelId="{7F830144-BE1D-4251-A2C3-3CE637CF3068}" type="sibTrans" cxnId="{01FDE806-EEF5-405D-8555-236359D4F233}">
      <dgm:prSet/>
      <dgm:spPr/>
      <dgm:t>
        <a:bodyPr/>
        <a:lstStyle/>
        <a:p>
          <a:endParaRPr lang="en-US"/>
        </a:p>
      </dgm:t>
    </dgm:pt>
    <dgm:pt modelId="{4248FB3F-4AF8-41D7-835E-D67DAE296979}">
      <dgm:prSet phldrT="[Text]"/>
      <dgm:spPr/>
      <dgm:t>
        <a:bodyPr/>
        <a:lstStyle/>
        <a:p>
          <a:r>
            <a:rPr lang="en-US" b="1" dirty="0" smtClean="0"/>
            <a:t>2001 – NCLB – Loose-Tight Model</a:t>
          </a:r>
          <a:endParaRPr lang="en-US" b="1" dirty="0"/>
        </a:p>
      </dgm:t>
    </dgm:pt>
    <dgm:pt modelId="{0ADF64AB-DC34-49F4-91A9-9011413D5E05}" type="parTrans" cxnId="{D9DABE58-298E-404D-83C3-4BD4BAC088CE}">
      <dgm:prSet/>
      <dgm:spPr/>
      <dgm:t>
        <a:bodyPr/>
        <a:lstStyle/>
        <a:p>
          <a:endParaRPr lang="en-US"/>
        </a:p>
      </dgm:t>
    </dgm:pt>
    <dgm:pt modelId="{8B72E7D9-621D-4C92-BC28-4C943921DBDD}" type="sibTrans" cxnId="{D9DABE58-298E-404D-83C3-4BD4BAC088CE}">
      <dgm:prSet/>
      <dgm:spPr/>
      <dgm:t>
        <a:bodyPr/>
        <a:lstStyle/>
        <a:p>
          <a:endParaRPr lang="en-US"/>
        </a:p>
      </dgm:t>
    </dgm:pt>
    <dgm:pt modelId="{80FB6C5B-3FCE-419D-9AC0-933B3448DF40}" type="pres">
      <dgm:prSet presAssocID="{28D3E6DC-B28E-4FF8-94F7-46DACB88484F}" presName="arrowDiagram" presStyleCnt="0">
        <dgm:presLayoutVars>
          <dgm:chMax val="5"/>
          <dgm:dir/>
          <dgm:resizeHandles val="exact"/>
        </dgm:presLayoutVars>
      </dgm:prSet>
      <dgm:spPr/>
    </dgm:pt>
    <dgm:pt modelId="{532F9AF5-025C-4C2D-BEE7-B9597E44EE49}" type="pres">
      <dgm:prSet presAssocID="{28D3E6DC-B28E-4FF8-94F7-46DACB88484F}" presName="arrow" presStyleLbl="bgShp" presStyleIdx="0" presStyleCnt="1" custScaleX="103349" custLinFactNeighborX="0" custLinFactNeighborY="2297"/>
      <dgm:spPr/>
    </dgm:pt>
    <dgm:pt modelId="{63EAE45C-EEF0-46AF-8008-7DFAA50E522B}" type="pres">
      <dgm:prSet presAssocID="{28D3E6DC-B28E-4FF8-94F7-46DACB88484F}" presName="arrowDiagram5" presStyleCnt="0"/>
      <dgm:spPr/>
    </dgm:pt>
    <dgm:pt modelId="{4F85AE6C-9659-4531-B056-CDDB43771F08}" type="pres">
      <dgm:prSet presAssocID="{883612D2-1E8F-469A-84CE-99D831C1C95A}" presName="bullet5a" presStyleLbl="node1" presStyleIdx="0" presStyleCnt="5" custLinFactX="-89026" custLinFactY="1254" custLinFactNeighborX="-100000" custLinFactNeighborY="100000"/>
      <dgm:spPr/>
    </dgm:pt>
    <dgm:pt modelId="{417CAAE1-51C6-4795-99C4-C0E063217E98}" type="pres">
      <dgm:prSet presAssocID="{883612D2-1E8F-469A-84CE-99D831C1C95A}" presName="textBox5a" presStyleLbl="revTx" presStyleIdx="0" presStyleCnt="5" custLinFactNeighborX="-20052" custLinFactNeighborY="-17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CCA7FC-9D77-4D2F-998D-DD21668B401E}" type="pres">
      <dgm:prSet presAssocID="{094D8553-BA12-42E5-8C4A-7F7230F1D0ED}" presName="bullet5b" presStyleLbl="node1" presStyleIdx="1" presStyleCnt="5" custLinFactX="-87493" custLinFactY="17875" custLinFactNeighborX="-100000" custLinFactNeighborY="100000"/>
      <dgm:spPr/>
    </dgm:pt>
    <dgm:pt modelId="{71B03874-1F4E-476C-8EFF-1AD1AA19DC85}" type="pres">
      <dgm:prSet presAssocID="{094D8553-BA12-42E5-8C4A-7F7230F1D0ED}" presName="textBox5b" presStyleLbl="revTx" presStyleIdx="1" presStyleCnt="5" custScaleY="78074" custLinFactNeighborX="-25563" custLinFactNeighborY="38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89D9AC-7687-4B23-8E78-066179F1FEC1}" type="pres">
      <dgm:prSet presAssocID="{7E82CB00-FB8A-4DD4-AB45-EF56C7C2489F}" presName="bullet5c" presStyleLbl="node1" presStyleIdx="2" presStyleCnt="5" custLinFactX="-100000" custLinFactY="7678" custLinFactNeighborX="-134719" custLinFactNeighborY="100000"/>
      <dgm:spPr/>
    </dgm:pt>
    <dgm:pt modelId="{FF34DBB7-E71F-4A40-8CD1-85958CD6A575}" type="pres">
      <dgm:prSet presAssocID="{7E82CB00-FB8A-4DD4-AB45-EF56C7C2489F}" presName="textBox5c" presStyleLbl="revTx" presStyleIdx="2" presStyleCnt="5" custScaleX="93372" custScaleY="92409" custLinFactNeighborX="-44375" custLinFactNeighborY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5B1B89-8F2A-4FE1-A378-56AC662757BA}" type="pres">
      <dgm:prSet presAssocID="{A3ABA4CC-A1F8-4302-9E9B-68CB5032DB78}" presName="bullet5d" presStyleLbl="node1" presStyleIdx="3" presStyleCnt="5" custLinFactX="-80745" custLinFactNeighborX="-100000" custLinFactNeighborY="64615"/>
      <dgm:spPr/>
    </dgm:pt>
    <dgm:pt modelId="{28896E8E-0EE2-45CF-B006-53E9747B0FF2}" type="pres">
      <dgm:prSet presAssocID="{A3ABA4CC-A1F8-4302-9E9B-68CB5032DB78}" presName="textBox5d" presStyleLbl="revTx" presStyleIdx="3" presStyleCnt="5" custScaleX="87081" custScaleY="95672" custLinFactNeighborX="-49282" custLinFactNeighborY="559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7EF311-E66B-437E-926E-49CBBDBD36FD}" type="pres">
      <dgm:prSet presAssocID="{4248FB3F-4AF8-41D7-835E-D67DAE296979}" presName="bullet5e" presStyleLbl="node1" presStyleIdx="4" presStyleCnt="5" custLinFactX="-66219" custLinFactNeighborX="-100000" custLinFactNeighborY="41006"/>
      <dgm:spPr/>
      <dgm:t>
        <a:bodyPr/>
        <a:lstStyle/>
        <a:p>
          <a:endParaRPr lang="en-US"/>
        </a:p>
      </dgm:t>
    </dgm:pt>
    <dgm:pt modelId="{33255F20-B3E8-4189-89E7-B6643B5511EB}" type="pres">
      <dgm:prSet presAssocID="{4248FB3F-4AF8-41D7-835E-D67DAE296979}" presName="textBox5e" presStyleLbl="revTx" presStyleIdx="4" presStyleCnt="5" custScaleX="84212" custScaleY="96848" custLinFactNeighborX="-62680" custLinFactNeighborY="469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9AB5F32-0609-41EA-A131-B88E0203CD21}" srcId="{28D3E6DC-B28E-4FF8-94F7-46DACB88484F}" destId="{7E82CB00-FB8A-4DD4-AB45-EF56C7C2489F}" srcOrd="2" destOrd="0" parTransId="{0AE65117-7EA4-4A62-813E-F56206CC023D}" sibTransId="{31614CB0-A2CB-424B-AC32-3816CAADCE6A}"/>
    <dgm:cxn modelId="{C274A021-E278-4D5E-8C92-630D2CC47694}" type="presOf" srcId="{28D3E6DC-B28E-4FF8-94F7-46DACB88484F}" destId="{80FB6C5B-3FCE-419D-9AC0-933B3448DF40}" srcOrd="0" destOrd="0" presId="urn:microsoft.com/office/officeart/2005/8/layout/arrow2"/>
    <dgm:cxn modelId="{D9DABE58-298E-404D-83C3-4BD4BAC088CE}" srcId="{28D3E6DC-B28E-4FF8-94F7-46DACB88484F}" destId="{4248FB3F-4AF8-41D7-835E-D67DAE296979}" srcOrd="4" destOrd="0" parTransId="{0ADF64AB-DC34-49F4-91A9-9011413D5E05}" sibTransId="{8B72E7D9-621D-4C92-BC28-4C943921DBDD}"/>
    <dgm:cxn modelId="{2D1B5860-A6B1-4BB0-9ED8-9FF41E0E6CA6}" type="presOf" srcId="{883612D2-1E8F-469A-84CE-99D831C1C95A}" destId="{417CAAE1-51C6-4795-99C4-C0E063217E98}" srcOrd="0" destOrd="0" presId="urn:microsoft.com/office/officeart/2005/8/layout/arrow2"/>
    <dgm:cxn modelId="{B98F508A-3058-4258-A6DE-D604112CE521}" type="presOf" srcId="{094D8553-BA12-42E5-8C4A-7F7230F1D0ED}" destId="{71B03874-1F4E-476C-8EFF-1AD1AA19DC85}" srcOrd="0" destOrd="0" presId="urn:microsoft.com/office/officeart/2005/8/layout/arrow2"/>
    <dgm:cxn modelId="{4B471E37-3AF0-4265-BD56-B3E29A608F8E}" type="presOf" srcId="{7E82CB00-FB8A-4DD4-AB45-EF56C7C2489F}" destId="{FF34DBB7-E71F-4A40-8CD1-85958CD6A575}" srcOrd="0" destOrd="0" presId="urn:microsoft.com/office/officeart/2005/8/layout/arrow2"/>
    <dgm:cxn modelId="{3C7378CA-D130-4024-B27C-7C01ADE8CADB}" type="presOf" srcId="{4248FB3F-4AF8-41D7-835E-D67DAE296979}" destId="{33255F20-B3E8-4189-89E7-B6643B5511EB}" srcOrd="0" destOrd="0" presId="urn:microsoft.com/office/officeart/2005/8/layout/arrow2"/>
    <dgm:cxn modelId="{DDA8F110-516D-4637-9266-96F2CCD832F8}" srcId="{28D3E6DC-B28E-4FF8-94F7-46DACB88484F}" destId="{094D8553-BA12-42E5-8C4A-7F7230F1D0ED}" srcOrd="1" destOrd="0" parTransId="{0A568A69-6949-44F8-A50A-4ED9B0952B0A}" sibTransId="{60CBDC48-C6CB-4991-B694-FE95C204EAF2}"/>
    <dgm:cxn modelId="{F1FC3848-529E-4547-A974-DDF6C622931E}" srcId="{28D3E6DC-B28E-4FF8-94F7-46DACB88484F}" destId="{883612D2-1E8F-469A-84CE-99D831C1C95A}" srcOrd="0" destOrd="0" parTransId="{A71ECAA5-A91E-48BC-9955-C6549480CDEA}" sibTransId="{3CCEEA96-8725-4977-8486-A27FE3EDBABA}"/>
    <dgm:cxn modelId="{01FDE806-EEF5-405D-8555-236359D4F233}" srcId="{28D3E6DC-B28E-4FF8-94F7-46DACB88484F}" destId="{A3ABA4CC-A1F8-4302-9E9B-68CB5032DB78}" srcOrd="3" destOrd="0" parTransId="{CC0D9D36-28E8-4A53-B3D9-F56A2732101F}" sibTransId="{7F830144-BE1D-4251-A2C3-3CE637CF3068}"/>
    <dgm:cxn modelId="{79D5220B-1791-4884-A42B-7D67C33472EE}" type="presOf" srcId="{A3ABA4CC-A1F8-4302-9E9B-68CB5032DB78}" destId="{28896E8E-0EE2-45CF-B006-53E9747B0FF2}" srcOrd="0" destOrd="0" presId="urn:microsoft.com/office/officeart/2005/8/layout/arrow2"/>
    <dgm:cxn modelId="{AFF25110-7FEA-47E8-B9E3-B32E8BAF68D6}" type="presParOf" srcId="{80FB6C5B-3FCE-419D-9AC0-933B3448DF40}" destId="{532F9AF5-025C-4C2D-BEE7-B9597E44EE49}" srcOrd="0" destOrd="0" presId="urn:microsoft.com/office/officeart/2005/8/layout/arrow2"/>
    <dgm:cxn modelId="{2EB46F13-2B75-461A-B9C9-1057198F4ECD}" type="presParOf" srcId="{80FB6C5B-3FCE-419D-9AC0-933B3448DF40}" destId="{63EAE45C-EEF0-46AF-8008-7DFAA50E522B}" srcOrd="1" destOrd="0" presId="urn:microsoft.com/office/officeart/2005/8/layout/arrow2"/>
    <dgm:cxn modelId="{49ECDD67-8C25-4EF1-A48B-7943A43E0212}" type="presParOf" srcId="{63EAE45C-EEF0-46AF-8008-7DFAA50E522B}" destId="{4F85AE6C-9659-4531-B056-CDDB43771F08}" srcOrd="0" destOrd="0" presId="urn:microsoft.com/office/officeart/2005/8/layout/arrow2"/>
    <dgm:cxn modelId="{0DF03EDA-4B53-42C6-AB81-04D9E3C2665A}" type="presParOf" srcId="{63EAE45C-EEF0-46AF-8008-7DFAA50E522B}" destId="{417CAAE1-51C6-4795-99C4-C0E063217E98}" srcOrd="1" destOrd="0" presId="urn:microsoft.com/office/officeart/2005/8/layout/arrow2"/>
    <dgm:cxn modelId="{9F2810CC-5B84-4EA5-B171-05A9026C1BBB}" type="presParOf" srcId="{63EAE45C-EEF0-46AF-8008-7DFAA50E522B}" destId="{5CCCA7FC-9D77-4D2F-998D-DD21668B401E}" srcOrd="2" destOrd="0" presId="urn:microsoft.com/office/officeart/2005/8/layout/arrow2"/>
    <dgm:cxn modelId="{AC25D296-9C88-4E63-AD28-11EC5B4B768B}" type="presParOf" srcId="{63EAE45C-EEF0-46AF-8008-7DFAA50E522B}" destId="{71B03874-1F4E-476C-8EFF-1AD1AA19DC85}" srcOrd="3" destOrd="0" presId="urn:microsoft.com/office/officeart/2005/8/layout/arrow2"/>
    <dgm:cxn modelId="{A5B61719-E7E6-45E0-AE3D-683CAF680111}" type="presParOf" srcId="{63EAE45C-EEF0-46AF-8008-7DFAA50E522B}" destId="{3C89D9AC-7687-4B23-8E78-066179F1FEC1}" srcOrd="4" destOrd="0" presId="urn:microsoft.com/office/officeart/2005/8/layout/arrow2"/>
    <dgm:cxn modelId="{A1154A12-367E-49F4-B94C-DBE6A11D378C}" type="presParOf" srcId="{63EAE45C-EEF0-46AF-8008-7DFAA50E522B}" destId="{FF34DBB7-E71F-4A40-8CD1-85958CD6A575}" srcOrd="5" destOrd="0" presId="urn:microsoft.com/office/officeart/2005/8/layout/arrow2"/>
    <dgm:cxn modelId="{56770E76-858F-40F0-BB58-01B7B066C6A8}" type="presParOf" srcId="{63EAE45C-EEF0-46AF-8008-7DFAA50E522B}" destId="{FC5B1B89-8F2A-4FE1-A378-56AC662757BA}" srcOrd="6" destOrd="0" presId="urn:microsoft.com/office/officeart/2005/8/layout/arrow2"/>
    <dgm:cxn modelId="{FBAE7DF5-D646-4971-9D53-E40EB2C8B026}" type="presParOf" srcId="{63EAE45C-EEF0-46AF-8008-7DFAA50E522B}" destId="{28896E8E-0EE2-45CF-B006-53E9747B0FF2}" srcOrd="7" destOrd="0" presId="urn:microsoft.com/office/officeart/2005/8/layout/arrow2"/>
    <dgm:cxn modelId="{C762CB19-457C-4ACA-BEA6-6152EAC8987C}" type="presParOf" srcId="{63EAE45C-EEF0-46AF-8008-7DFAA50E522B}" destId="{AB7EF311-E66B-437E-926E-49CBBDBD36FD}" srcOrd="8" destOrd="0" presId="urn:microsoft.com/office/officeart/2005/8/layout/arrow2"/>
    <dgm:cxn modelId="{AF970BD4-D490-4CF2-AF27-3A76CE47B7B5}" type="presParOf" srcId="{63EAE45C-EEF0-46AF-8008-7DFAA50E522B}" destId="{33255F20-B3E8-4189-89E7-B6643B5511EB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24A6B6-9272-4919-ABD8-B1ECE48C416D}" type="doc">
      <dgm:prSet loTypeId="urn:microsoft.com/office/officeart/2005/8/layout/pyramid1" loCatId="pyramid" qsTypeId="urn:microsoft.com/office/officeart/2005/8/quickstyle/simple1" qsCatId="simple" csTypeId="urn:microsoft.com/office/officeart/2005/8/colors/accent1_3" csCatId="accent1" phldr="1"/>
      <dgm:spPr/>
    </dgm:pt>
    <dgm:pt modelId="{02D4295B-A34A-438B-A5D5-298316695852}">
      <dgm:prSet phldrT="[Text]" custT="1"/>
      <dgm:spPr/>
      <dgm:t>
        <a:bodyPr/>
        <a:lstStyle/>
        <a:p>
          <a:endParaRPr lang="en-US" sz="1400" dirty="0" smtClean="0">
            <a:solidFill>
              <a:srgbClr val="000000"/>
            </a:solidFill>
          </a:endParaRPr>
        </a:p>
        <a:p>
          <a:r>
            <a:rPr lang="en-US" sz="1400" dirty="0" smtClean="0">
              <a:solidFill>
                <a:srgbClr val="000000"/>
              </a:solidFill>
            </a:rPr>
            <a:t>Federal</a:t>
          </a:r>
          <a:endParaRPr lang="en-US" sz="1200" dirty="0">
            <a:solidFill>
              <a:srgbClr val="000000"/>
            </a:solidFill>
          </a:endParaRPr>
        </a:p>
      </dgm:t>
    </dgm:pt>
    <dgm:pt modelId="{5D191D0A-D9EC-49F3-8D79-C1EBE8294D35}" type="parTrans" cxnId="{F7F66A40-8C12-4ACF-A694-7D46D5AE0922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4B387D57-F63E-43C5-90D1-9459104C26BF}" type="sibTrans" cxnId="{F7F66A40-8C12-4ACF-A694-7D46D5AE0922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AC1217AF-786A-47F8-B6AB-49450C9BB3E5}">
      <dgm:prSet phldrT="[Text]" custT="1"/>
      <dgm:spPr/>
      <dgm:t>
        <a:bodyPr/>
        <a:lstStyle/>
        <a:p>
          <a:r>
            <a:rPr lang="en-US" sz="1400" dirty="0" smtClean="0">
              <a:solidFill>
                <a:srgbClr val="000000"/>
              </a:solidFill>
            </a:rPr>
            <a:t>State</a:t>
          </a:r>
          <a:endParaRPr lang="en-US" sz="1200" dirty="0">
            <a:solidFill>
              <a:srgbClr val="000000"/>
            </a:solidFill>
          </a:endParaRPr>
        </a:p>
      </dgm:t>
    </dgm:pt>
    <dgm:pt modelId="{F12F25F7-3B32-48A9-9191-89045B50DACD}" type="parTrans" cxnId="{8BABB880-09C1-4E8A-91AA-88FBB004E83E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96A92AB7-A64A-4C26-81CB-3AEF027C0691}" type="sibTrans" cxnId="{8BABB880-09C1-4E8A-91AA-88FBB004E83E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F8B788FA-0743-4FDF-9EE2-65B6FB69D9F5}">
      <dgm:prSet phldrT="[Text]" custT="1"/>
      <dgm:spPr/>
      <dgm:t>
        <a:bodyPr/>
        <a:lstStyle/>
        <a:p>
          <a:r>
            <a:rPr lang="en-US" sz="1400" dirty="0" smtClean="0">
              <a:solidFill>
                <a:srgbClr val="000000"/>
              </a:solidFill>
            </a:rPr>
            <a:t>School/Leader</a:t>
          </a:r>
          <a:endParaRPr lang="en-US" sz="1200" dirty="0">
            <a:solidFill>
              <a:srgbClr val="000000"/>
            </a:solidFill>
          </a:endParaRPr>
        </a:p>
      </dgm:t>
    </dgm:pt>
    <dgm:pt modelId="{DEEEABC1-7EB3-406D-8A94-74A5391AFF28}" type="parTrans" cxnId="{2482055F-E495-499E-B38C-34ADFC895FBD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FC6D7313-B64A-46CB-89D8-1038ABF0919E}" type="sibTrans" cxnId="{2482055F-E495-499E-B38C-34ADFC895FBD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FECB70D9-42DC-4963-9CE5-2D00F3761C1E}">
      <dgm:prSet phldrT="[Text]" custT="1"/>
      <dgm:spPr/>
      <dgm:t>
        <a:bodyPr/>
        <a:lstStyle/>
        <a:p>
          <a:r>
            <a:rPr lang="en-US" sz="1400" dirty="0" smtClean="0">
              <a:solidFill>
                <a:srgbClr val="000000"/>
              </a:solidFill>
            </a:rPr>
            <a:t>District</a:t>
          </a:r>
          <a:endParaRPr lang="en-US" sz="1400" dirty="0">
            <a:solidFill>
              <a:srgbClr val="000000"/>
            </a:solidFill>
          </a:endParaRPr>
        </a:p>
      </dgm:t>
    </dgm:pt>
    <dgm:pt modelId="{4D0BFD23-A13D-4743-90BF-1B82E3506B82}" type="parTrans" cxnId="{1430D250-413D-4757-BF91-033FBD096ED1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78063302-5568-4936-96A9-B31FA1E9A5D8}" type="sibTrans" cxnId="{1430D250-413D-4757-BF91-033FBD096ED1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1D68C8D4-838A-4325-ADF1-BB412EC82D84}">
      <dgm:prSet phldrT="[Text]" custT="1"/>
      <dgm:spPr/>
      <dgm:t>
        <a:bodyPr/>
        <a:lstStyle/>
        <a:p>
          <a:r>
            <a:rPr lang="en-US" sz="1400" dirty="0" smtClean="0">
              <a:solidFill>
                <a:srgbClr val="000000"/>
              </a:solidFill>
            </a:rPr>
            <a:t>Classroom/Teacher</a:t>
          </a:r>
          <a:endParaRPr lang="en-US" sz="1200" dirty="0">
            <a:solidFill>
              <a:srgbClr val="000000"/>
            </a:solidFill>
          </a:endParaRPr>
        </a:p>
      </dgm:t>
    </dgm:pt>
    <dgm:pt modelId="{D8EE0683-A76F-4059-9F69-8199C68E1728}" type="parTrans" cxnId="{88273B7B-AE56-4566-8F2F-9192AB37B88D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CA7E764F-D0A5-455E-B323-2A64E034CB5E}" type="sibTrans" cxnId="{88273B7B-AE56-4566-8F2F-9192AB37B88D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43EF9324-05EA-4AD3-8DB9-9F8F29AFF15D}">
      <dgm:prSet phldrT="[Text]" custT="1"/>
      <dgm:spPr/>
      <dgm:t>
        <a:bodyPr/>
        <a:lstStyle/>
        <a:p>
          <a:r>
            <a:rPr lang="en-US" sz="1400" dirty="0" smtClean="0">
              <a:solidFill>
                <a:srgbClr val="000000"/>
              </a:solidFill>
            </a:rPr>
            <a:t>National</a:t>
          </a:r>
          <a:endParaRPr lang="en-US" sz="1200" dirty="0">
            <a:solidFill>
              <a:srgbClr val="000000"/>
            </a:solidFill>
          </a:endParaRPr>
        </a:p>
      </dgm:t>
    </dgm:pt>
    <dgm:pt modelId="{1C10C8F2-88C1-48D8-A41C-DCC3138E78D8}" type="parTrans" cxnId="{7050AC67-B58F-468E-9832-F34B1D709209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8006652C-667F-4059-BE75-CCA77E5E5659}" type="sibTrans" cxnId="{7050AC67-B58F-468E-9832-F34B1D709209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BE4FF502-7D5D-4C69-91A7-626D00237E95}" type="pres">
      <dgm:prSet presAssocID="{CF24A6B6-9272-4919-ABD8-B1ECE48C416D}" presName="Name0" presStyleCnt="0">
        <dgm:presLayoutVars>
          <dgm:dir/>
          <dgm:animLvl val="lvl"/>
          <dgm:resizeHandles val="exact"/>
        </dgm:presLayoutVars>
      </dgm:prSet>
      <dgm:spPr/>
    </dgm:pt>
    <dgm:pt modelId="{C5EC9163-6261-4D43-8464-99F82D70DA66}" type="pres">
      <dgm:prSet presAssocID="{02D4295B-A34A-438B-A5D5-298316695852}" presName="Name8" presStyleCnt="0"/>
      <dgm:spPr/>
    </dgm:pt>
    <dgm:pt modelId="{4711BF2A-9608-4EA2-95FE-523C90D51DB1}" type="pres">
      <dgm:prSet presAssocID="{02D4295B-A34A-438B-A5D5-298316695852}" presName="level" presStyleLbl="node1" presStyleIdx="0" presStyleCnt="6" custScaleX="98394" custScaleY="155557" custLinFactNeighborX="-85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2C2E7A-68EF-4F04-8103-2CE9F509B09D}" type="pres">
      <dgm:prSet presAssocID="{02D4295B-A34A-438B-A5D5-29831669585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7F9F57-FACE-408B-B79D-8830124063A9}" type="pres">
      <dgm:prSet presAssocID="{43EF9324-05EA-4AD3-8DB9-9F8F29AFF15D}" presName="Name8" presStyleCnt="0"/>
      <dgm:spPr/>
    </dgm:pt>
    <dgm:pt modelId="{AB06B404-366D-4D99-90DF-DDDC17DA8E1A}" type="pres">
      <dgm:prSet presAssocID="{43EF9324-05EA-4AD3-8DB9-9F8F29AFF15D}" presName="level" presStyleLbl="node1" presStyleIdx="1" presStyleCnt="6" custScaleX="99978" custScaleY="104695" custLinFactNeighborX="-79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046AFF-BA55-4CE3-A4CF-28A6BACEA8FA}" type="pres">
      <dgm:prSet presAssocID="{43EF9324-05EA-4AD3-8DB9-9F8F29AFF15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F5108D-169E-4352-BB30-FC0D929FEF8B}" type="pres">
      <dgm:prSet presAssocID="{AC1217AF-786A-47F8-B6AB-49450C9BB3E5}" presName="Name8" presStyleCnt="0"/>
      <dgm:spPr/>
    </dgm:pt>
    <dgm:pt modelId="{08D1C316-C616-453F-AFEB-43158280EDE6}" type="pres">
      <dgm:prSet presAssocID="{AC1217AF-786A-47F8-B6AB-49450C9BB3E5}" presName="level" presStyleLbl="node1" presStyleIdx="2" presStyleCnt="6" custScaleX="100905" custScaleY="109768" custLinFactNeighborX="-57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ABF281-AD35-4AA0-ADE3-8A1597E77AEF}" type="pres">
      <dgm:prSet presAssocID="{AC1217AF-786A-47F8-B6AB-49450C9BB3E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CBBA0D-5625-45A9-B973-58A5E748C2DF}" type="pres">
      <dgm:prSet presAssocID="{FECB70D9-42DC-4963-9CE5-2D00F3761C1E}" presName="Name8" presStyleCnt="0"/>
      <dgm:spPr/>
    </dgm:pt>
    <dgm:pt modelId="{D212A6F6-356A-4B59-B1D9-A2DA2F6BA0A3}" type="pres">
      <dgm:prSet presAssocID="{FECB70D9-42DC-4963-9CE5-2D00F3761C1E}" presName="level" presStyleLbl="node1" presStyleIdx="3" presStyleCnt="6" custScaleX="100314" custScaleY="100986" custLinFactNeighborX="-109" custLinFactNeighborY="293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26ABE0-3C71-4C17-A27D-3107E91A5CE7}" type="pres">
      <dgm:prSet presAssocID="{FECB70D9-42DC-4963-9CE5-2D00F3761C1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6AC20D-144D-4785-A2D6-821BE8F984DD}" type="pres">
      <dgm:prSet presAssocID="{F8B788FA-0743-4FDF-9EE2-65B6FB69D9F5}" presName="Name8" presStyleCnt="0"/>
      <dgm:spPr/>
    </dgm:pt>
    <dgm:pt modelId="{DCF88057-E954-43C2-B6C6-FA9B70217ABE}" type="pres">
      <dgm:prSet presAssocID="{F8B788FA-0743-4FDF-9EE2-65B6FB69D9F5}" presName="level" presStyleLbl="node1" presStyleIdx="4" presStyleCnt="6" custScaleX="101349" custScaleY="102504" custLinFactNeighborX="378" custLinFactNeighborY="329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0D9FA4-3CB8-4552-90D5-F44D0BB2338D}" type="pres">
      <dgm:prSet presAssocID="{F8B788FA-0743-4FDF-9EE2-65B6FB69D9F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B533D3-3419-4695-932A-759B71566D8E}" type="pres">
      <dgm:prSet presAssocID="{1D68C8D4-838A-4325-ADF1-BB412EC82D84}" presName="Name8" presStyleCnt="0"/>
      <dgm:spPr/>
    </dgm:pt>
    <dgm:pt modelId="{A27F63FE-C07B-46A8-90AA-0121877E680D}" type="pres">
      <dgm:prSet presAssocID="{1D68C8D4-838A-4325-ADF1-BB412EC82D84}" presName="level" presStyleLbl="node1" presStyleIdx="5" presStyleCnt="6" custScaleX="100000" custLinFactNeighborX="-42" custLinFactNeighborY="-342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D94BB3-91E4-41BD-8640-912E31F093BC}" type="pres">
      <dgm:prSet presAssocID="{1D68C8D4-838A-4325-ADF1-BB412EC82D84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050AC67-B58F-468E-9832-F34B1D709209}" srcId="{CF24A6B6-9272-4919-ABD8-B1ECE48C416D}" destId="{43EF9324-05EA-4AD3-8DB9-9F8F29AFF15D}" srcOrd="1" destOrd="0" parTransId="{1C10C8F2-88C1-48D8-A41C-DCC3138E78D8}" sibTransId="{8006652C-667F-4059-BE75-CCA77E5E5659}"/>
    <dgm:cxn modelId="{B1599FAE-9674-4B5F-8C26-4B27ECA14CDD}" type="presOf" srcId="{F8B788FA-0743-4FDF-9EE2-65B6FB69D9F5}" destId="{380D9FA4-3CB8-4552-90D5-F44D0BB2338D}" srcOrd="1" destOrd="0" presId="urn:microsoft.com/office/officeart/2005/8/layout/pyramid1"/>
    <dgm:cxn modelId="{211B1F2F-C520-4CAC-9277-38D1CB2DBA07}" type="presOf" srcId="{AC1217AF-786A-47F8-B6AB-49450C9BB3E5}" destId="{08D1C316-C616-453F-AFEB-43158280EDE6}" srcOrd="0" destOrd="0" presId="urn:microsoft.com/office/officeart/2005/8/layout/pyramid1"/>
    <dgm:cxn modelId="{1D1A8CEF-24BD-4F8D-8B24-B489B353C897}" type="presOf" srcId="{02D4295B-A34A-438B-A5D5-298316695852}" destId="{4711BF2A-9608-4EA2-95FE-523C90D51DB1}" srcOrd="0" destOrd="0" presId="urn:microsoft.com/office/officeart/2005/8/layout/pyramid1"/>
    <dgm:cxn modelId="{6765B434-4AB4-43EC-AB36-3555718EC72C}" type="presOf" srcId="{43EF9324-05EA-4AD3-8DB9-9F8F29AFF15D}" destId="{AB06B404-366D-4D99-90DF-DDDC17DA8E1A}" srcOrd="0" destOrd="0" presId="urn:microsoft.com/office/officeart/2005/8/layout/pyramid1"/>
    <dgm:cxn modelId="{676604DB-2212-451D-BCA4-DBC63E763EF2}" type="presOf" srcId="{AC1217AF-786A-47F8-B6AB-49450C9BB3E5}" destId="{0FABF281-AD35-4AA0-ADE3-8A1597E77AEF}" srcOrd="1" destOrd="0" presId="urn:microsoft.com/office/officeart/2005/8/layout/pyramid1"/>
    <dgm:cxn modelId="{BF757160-3B2C-4F6D-81D8-34C1E1F81E13}" type="presOf" srcId="{FECB70D9-42DC-4963-9CE5-2D00F3761C1E}" destId="{D212A6F6-356A-4B59-B1D9-A2DA2F6BA0A3}" srcOrd="0" destOrd="0" presId="urn:microsoft.com/office/officeart/2005/8/layout/pyramid1"/>
    <dgm:cxn modelId="{2482055F-E495-499E-B38C-34ADFC895FBD}" srcId="{CF24A6B6-9272-4919-ABD8-B1ECE48C416D}" destId="{F8B788FA-0743-4FDF-9EE2-65B6FB69D9F5}" srcOrd="4" destOrd="0" parTransId="{DEEEABC1-7EB3-406D-8A94-74A5391AFF28}" sibTransId="{FC6D7313-B64A-46CB-89D8-1038ABF0919E}"/>
    <dgm:cxn modelId="{96AA670C-32B3-4988-9037-986B648AFFC7}" type="presOf" srcId="{CF24A6B6-9272-4919-ABD8-B1ECE48C416D}" destId="{BE4FF502-7D5D-4C69-91A7-626D00237E95}" srcOrd="0" destOrd="0" presId="urn:microsoft.com/office/officeart/2005/8/layout/pyramid1"/>
    <dgm:cxn modelId="{EA5F66D0-19EB-4A87-BA10-28C14B34E1D4}" type="presOf" srcId="{02D4295B-A34A-438B-A5D5-298316695852}" destId="{592C2E7A-68EF-4F04-8103-2CE9F509B09D}" srcOrd="1" destOrd="0" presId="urn:microsoft.com/office/officeart/2005/8/layout/pyramid1"/>
    <dgm:cxn modelId="{88273B7B-AE56-4566-8F2F-9192AB37B88D}" srcId="{CF24A6B6-9272-4919-ABD8-B1ECE48C416D}" destId="{1D68C8D4-838A-4325-ADF1-BB412EC82D84}" srcOrd="5" destOrd="0" parTransId="{D8EE0683-A76F-4059-9F69-8199C68E1728}" sibTransId="{CA7E764F-D0A5-455E-B323-2A64E034CB5E}"/>
    <dgm:cxn modelId="{8BABB880-09C1-4E8A-91AA-88FBB004E83E}" srcId="{CF24A6B6-9272-4919-ABD8-B1ECE48C416D}" destId="{AC1217AF-786A-47F8-B6AB-49450C9BB3E5}" srcOrd="2" destOrd="0" parTransId="{F12F25F7-3B32-48A9-9191-89045B50DACD}" sibTransId="{96A92AB7-A64A-4C26-81CB-3AEF027C0691}"/>
    <dgm:cxn modelId="{F7F66A40-8C12-4ACF-A694-7D46D5AE0922}" srcId="{CF24A6B6-9272-4919-ABD8-B1ECE48C416D}" destId="{02D4295B-A34A-438B-A5D5-298316695852}" srcOrd="0" destOrd="0" parTransId="{5D191D0A-D9EC-49F3-8D79-C1EBE8294D35}" sibTransId="{4B387D57-F63E-43C5-90D1-9459104C26BF}"/>
    <dgm:cxn modelId="{4046073D-E29F-4529-A63A-26409916DD8B}" type="presOf" srcId="{1D68C8D4-838A-4325-ADF1-BB412EC82D84}" destId="{A27F63FE-C07B-46A8-90AA-0121877E680D}" srcOrd="0" destOrd="0" presId="urn:microsoft.com/office/officeart/2005/8/layout/pyramid1"/>
    <dgm:cxn modelId="{5ABE6CCF-4A47-4CF8-9171-D44E493CB24C}" type="presOf" srcId="{FECB70D9-42DC-4963-9CE5-2D00F3761C1E}" destId="{8926ABE0-3C71-4C17-A27D-3107E91A5CE7}" srcOrd="1" destOrd="0" presId="urn:microsoft.com/office/officeart/2005/8/layout/pyramid1"/>
    <dgm:cxn modelId="{EBBF20E0-517D-4014-B090-525EEAD67C1E}" type="presOf" srcId="{43EF9324-05EA-4AD3-8DB9-9F8F29AFF15D}" destId="{42046AFF-BA55-4CE3-A4CF-28A6BACEA8FA}" srcOrd="1" destOrd="0" presId="urn:microsoft.com/office/officeart/2005/8/layout/pyramid1"/>
    <dgm:cxn modelId="{1430D250-413D-4757-BF91-033FBD096ED1}" srcId="{CF24A6B6-9272-4919-ABD8-B1ECE48C416D}" destId="{FECB70D9-42DC-4963-9CE5-2D00F3761C1E}" srcOrd="3" destOrd="0" parTransId="{4D0BFD23-A13D-4743-90BF-1B82E3506B82}" sibTransId="{78063302-5568-4936-96A9-B31FA1E9A5D8}"/>
    <dgm:cxn modelId="{93E77DEE-24E1-4417-9B18-9C7D89B627C3}" type="presOf" srcId="{F8B788FA-0743-4FDF-9EE2-65B6FB69D9F5}" destId="{DCF88057-E954-43C2-B6C6-FA9B70217ABE}" srcOrd="0" destOrd="0" presId="urn:microsoft.com/office/officeart/2005/8/layout/pyramid1"/>
    <dgm:cxn modelId="{B79BF4A8-49C9-4F8B-AF2A-D5270D052607}" type="presOf" srcId="{1D68C8D4-838A-4325-ADF1-BB412EC82D84}" destId="{84D94BB3-91E4-41BD-8640-912E31F093BC}" srcOrd="1" destOrd="0" presId="urn:microsoft.com/office/officeart/2005/8/layout/pyramid1"/>
    <dgm:cxn modelId="{57ED635D-9939-4683-A8A6-345C78DF4306}" type="presParOf" srcId="{BE4FF502-7D5D-4C69-91A7-626D00237E95}" destId="{C5EC9163-6261-4D43-8464-99F82D70DA66}" srcOrd="0" destOrd="0" presId="urn:microsoft.com/office/officeart/2005/8/layout/pyramid1"/>
    <dgm:cxn modelId="{F6FADC8E-AAEF-493C-8343-4DBE9187D066}" type="presParOf" srcId="{C5EC9163-6261-4D43-8464-99F82D70DA66}" destId="{4711BF2A-9608-4EA2-95FE-523C90D51DB1}" srcOrd="0" destOrd="0" presId="urn:microsoft.com/office/officeart/2005/8/layout/pyramid1"/>
    <dgm:cxn modelId="{69D31F0E-C156-434C-9584-46DC22756C1C}" type="presParOf" srcId="{C5EC9163-6261-4D43-8464-99F82D70DA66}" destId="{592C2E7A-68EF-4F04-8103-2CE9F509B09D}" srcOrd="1" destOrd="0" presId="urn:microsoft.com/office/officeart/2005/8/layout/pyramid1"/>
    <dgm:cxn modelId="{8850C330-8A1B-49E1-ADCF-013BDCB2DA46}" type="presParOf" srcId="{BE4FF502-7D5D-4C69-91A7-626D00237E95}" destId="{697F9F57-FACE-408B-B79D-8830124063A9}" srcOrd="1" destOrd="0" presId="urn:microsoft.com/office/officeart/2005/8/layout/pyramid1"/>
    <dgm:cxn modelId="{FDA46055-0EB7-41E5-83EF-793875C05880}" type="presParOf" srcId="{697F9F57-FACE-408B-B79D-8830124063A9}" destId="{AB06B404-366D-4D99-90DF-DDDC17DA8E1A}" srcOrd="0" destOrd="0" presId="urn:microsoft.com/office/officeart/2005/8/layout/pyramid1"/>
    <dgm:cxn modelId="{B034ECC9-2637-4183-A92B-2D15DF298C2B}" type="presParOf" srcId="{697F9F57-FACE-408B-B79D-8830124063A9}" destId="{42046AFF-BA55-4CE3-A4CF-28A6BACEA8FA}" srcOrd="1" destOrd="0" presId="urn:microsoft.com/office/officeart/2005/8/layout/pyramid1"/>
    <dgm:cxn modelId="{DCDA8759-FBBA-4840-BF22-22147FF16119}" type="presParOf" srcId="{BE4FF502-7D5D-4C69-91A7-626D00237E95}" destId="{A7F5108D-169E-4352-BB30-FC0D929FEF8B}" srcOrd="2" destOrd="0" presId="urn:microsoft.com/office/officeart/2005/8/layout/pyramid1"/>
    <dgm:cxn modelId="{A7B87ADB-E8CC-483B-9A4B-39B22EC0857A}" type="presParOf" srcId="{A7F5108D-169E-4352-BB30-FC0D929FEF8B}" destId="{08D1C316-C616-453F-AFEB-43158280EDE6}" srcOrd="0" destOrd="0" presId="urn:microsoft.com/office/officeart/2005/8/layout/pyramid1"/>
    <dgm:cxn modelId="{80F8A5C5-5A98-4266-A2BB-590D11189671}" type="presParOf" srcId="{A7F5108D-169E-4352-BB30-FC0D929FEF8B}" destId="{0FABF281-AD35-4AA0-ADE3-8A1597E77AEF}" srcOrd="1" destOrd="0" presId="urn:microsoft.com/office/officeart/2005/8/layout/pyramid1"/>
    <dgm:cxn modelId="{9F224474-8EEC-47AF-B2F5-D1983B54A6CD}" type="presParOf" srcId="{BE4FF502-7D5D-4C69-91A7-626D00237E95}" destId="{4ECBBA0D-5625-45A9-B973-58A5E748C2DF}" srcOrd="3" destOrd="0" presId="urn:microsoft.com/office/officeart/2005/8/layout/pyramid1"/>
    <dgm:cxn modelId="{900FF8D6-5D79-44B7-9C2B-C6CD40D35562}" type="presParOf" srcId="{4ECBBA0D-5625-45A9-B973-58A5E748C2DF}" destId="{D212A6F6-356A-4B59-B1D9-A2DA2F6BA0A3}" srcOrd="0" destOrd="0" presId="urn:microsoft.com/office/officeart/2005/8/layout/pyramid1"/>
    <dgm:cxn modelId="{7E55F86F-169D-4028-A39C-68B476DD6615}" type="presParOf" srcId="{4ECBBA0D-5625-45A9-B973-58A5E748C2DF}" destId="{8926ABE0-3C71-4C17-A27D-3107E91A5CE7}" srcOrd="1" destOrd="0" presId="urn:microsoft.com/office/officeart/2005/8/layout/pyramid1"/>
    <dgm:cxn modelId="{2CD3AC36-803B-4E75-BBC3-374183B48AB7}" type="presParOf" srcId="{BE4FF502-7D5D-4C69-91A7-626D00237E95}" destId="{A36AC20D-144D-4785-A2D6-821BE8F984DD}" srcOrd="4" destOrd="0" presId="urn:microsoft.com/office/officeart/2005/8/layout/pyramid1"/>
    <dgm:cxn modelId="{5A1FA858-52BD-4450-B337-8CA3B003DDD6}" type="presParOf" srcId="{A36AC20D-144D-4785-A2D6-821BE8F984DD}" destId="{DCF88057-E954-43C2-B6C6-FA9B70217ABE}" srcOrd="0" destOrd="0" presId="urn:microsoft.com/office/officeart/2005/8/layout/pyramid1"/>
    <dgm:cxn modelId="{9B008413-9ADE-411E-95FB-7027D9303190}" type="presParOf" srcId="{A36AC20D-144D-4785-A2D6-821BE8F984DD}" destId="{380D9FA4-3CB8-4552-90D5-F44D0BB2338D}" srcOrd="1" destOrd="0" presId="urn:microsoft.com/office/officeart/2005/8/layout/pyramid1"/>
    <dgm:cxn modelId="{3DC47B8D-1EE0-4A87-8446-F9279E11D0A8}" type="presParOf" srcId="{BE4FF502-7D5D-4C69-91A7-626D00237E95}" destId="{3CB533D3-3419-4695-932A-759B71566D8E}" srcOrd="5" destOrd="0" presId="urn:microsoft.com/office/officeart/2005/8/layout/pyramid1"/>
    <dgm:cxn modelId="{C7FE6F51-A146-42B7-AB4D-C558F73FA6F3}" type="presParOf" srcId="{3CB533D3-3419-4695-932A-759B71566D8E}" destId="{A27F63FE-C07B-46A8-90AA-0121877E680D}" srcOrd="0" destOrd="0" presId="urn:microsoft.com/office/officeart/2005/8/layout/pyramid1"/>
    <dgm:cxn modelId="{F840AA84-BEFA-4F9D-9C7D-555CEBBC5661}" type="presParOf" srcId="{3CB533D3-3419-4695-932A-759B71566D8E}" destId="{84D94BB3-91E4-41BD-8640-912E31F093BC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2F9AF5-025C-4C2D-BEE7-B9597E44EE49}">
      <dsp:nvSpPr>
        <dsp:cNvPr id="0" name=""/>
        <dsp:cNvSpPr/>
      </dsp:nvSpPr>
      <dsp:spPr>
        <a:xfrm>
          <a:off x="952507" y="0"/>
          <a:ext cx="5486385" cy="3317875"/>
        </a:xfrm>
        <a:prstGeom prst="swooshArrow">
          <a:avLst>
            <a:gd name="adj1" fmla="val 25000"/>
            <a:gd name="adj2" fmla="val 25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85AE6C-9659-4531-B056-CDDB43771F08}">
      <dsp:nvSpPr>
        <dsp:cNvPr id="0" name=""/>
        <dsp:cNvSpPr/>
      </dsp:nvSpPr>
      <dsp:spPr>
        <a:xfrm>
          <a:off x="1333500" y="2590800"/>
          <a:ext cx="122097" cy="12209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7CAAE1-51C6-4795-99C4-C0E063217E98}">
      <dsp:nvSpPr>
        <dsp:cNvPr id="0" name=""/>
        <dsp:cNvSpPr/>
      </dsp:nvSpPr>
      <dsp:spPr>
        <a:xfrm>
          <a:off x="1485899" y="2514599"/>
          <a:ext cx="695426" cy="7896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697" tIns="0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1965 – ESEA – War on Poverty</a:t>
          </a:r>
          <a:endParaRPr lang="en-US" sz="1400" b="1" kern="1200" dirty="0"/>
        </a:p>
      </dsp:txBody>
      <dsp:txXfrm>
        <a:off x="1485899" y="2514599"/>
        <a:ext cx="695426" cy="789654"/>
      </dsp:txXfrm>
    </dsp:sp>
    <dsp:sp modelId="{5CCCA7FC-9D77-4D2F-998D-DD21668B401E}">
      <dsp:nvSpPr>
        <dsp:cNvPr id="0" name=""/>
        <dsp:cNvSpPr/>
      </dsp:nvSpPr>
      <dsp:spPr>
        <a:xfrm>
          <a:off x="1866900" y="2057401"/>
          <a:ext cx="191109" cy="191109"/>
        </a:xfrm>
        <a:prstGeom prst="ellipse">
          <a:avLst/>
        </a:prstGeom>
        <a:solidFill>
          <a:schemeClr val="accent3">
            <a:hueOff val="459152"/>
            <a:satOff val="-12103"/>
            <a:lumOff val="-451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B03874-1F4E-476C-8EFF-1AD1AA19DC85}">
      <dsp:nvSpPr>
        <dsp:cNvPr id="0" name=""/>
        <dsp:cNvSpPr/>
      </dsp:nvSpPr>
      <dsp:spPr>
        <a:xfrm>
          <a:off x="2095504" y="2133600"/>
          <a:ext cx="881227" cy="10853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265" tIns="0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1983 –     A Nation At Risk	</a:t>
          </a:r>
          <a:endParaRPr lang="en-US" sz="1400" kern="1200" dirty="0"/>
        </a:p>
      </dsp:txBody>
      <dsp:txXfrm>
        <a:off x="2095504" y="2133600"/>
        <a:ext cx="881227" cy="1085376"/>
      </dsp:txXfrm>
    </dsp:sp>
    <dsp:sp modelId="{3C89D9AC-7687-4B23-8E78-066179F1FEC1}">
      <dsp:nvSpPr>
        <dsp:cNvPr id="0" name=""/>
        <dsp:cNvSpPr/>
      </dsp:nvSpPr>
      <dsp:spPr>
        <a:xfrm>
          <a:off x="2476499" y="1600200"/>
          <a:ext cx="254812" cy="254812"/>
        </a:xfrm>
        <a:prstGeom prst="ellipse">
          <a:avLst/>
        </a:prstGeom>
        <a:solidFill>
          <a:schemeClr val="accent3">
            <a:hueOff val="918305"/>
            <a:satOff val="-24205"/>
            <a:lumOff val="-902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34DBB7-E71F-4A40-8CD1-85958CD6A575}">
      <dsp:nvSpPr>
        <dsp:cNvPr id="0" name=""/>
        <dsp:cNvSpPr/>
      </dsp:nvSpPr>
      <dsp:spPr>
        <a:xfrm>
          <a:off x="2781305" y="1524001"/>
          <a:ext cx="956651" cy="17231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020" tIns="0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~1990 – Rise of State Standards-Based Reforms</a:t>
          </a:r>
          <a:endParaRPr lang="en-US" sz="1400" b="1" kern="1200" dirty="0"/>
        </a:p>
      </dsp:txBody>
      <dsp:txXfrm>
        <a:off x="2781305" y="1524001"/>
        <a:ext cx="956651" cy="1723100"/>
      </dsp:txXfrm>
    </dsp:sp>
    <dsp:sp modelId="{FC5B1B89-8F2A-4FE1-A378-56AC662757BA}">
      <dsp:nvSpPr>
        <dsp:cNvPr id="0" name=""/>
        <dsp:cNvSpPr/>
      </dsp:nvSpPr>
      <dsp:spPr>
        <a:xfrm>
          <a:off x="3467101" y="1143001"/>
          <a:ext cx="329133" cy="329133"/>
        </a:xfrm>
        <a:prstGeom prst="ellipse">
          <a:avLst/>
        </a:prstGeom>
        <a:solidFill>
          <a:schemeClr val="accent3">
            <a:hueOff val="1377457"/>
            <a:satOff val="-36308"/>
            <a:lumOff val="-135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896E8E-0EE2-45CF-B006-53E9747B0FF2}">
      <dsp:nvSpPr>
        <dsp:cNvPr id="0" name=""/>
        <dsp:cNvSpPr/>
      </dsp:nvSpPr>
      <dsp:spPr>
        <a:xfrm>
          <a:off x="3771904" y="1191109"/>
          <a:ext cx="924556" cy="21267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4401" tIns="0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1994 – IASA – Loose-Loose Model</a:t>
          </a:r>
        </a:p>
      </dsp:txBody>
      <dsp:txXfrm>
        <a:off x="3771904" y="1191109"/>
        <a:ext cx="924556" cy="2126765"/>
      </dsp:txXfrm>
    </dsp:sp>
    <dsp:sp modelId="{AB7EF311-E66B-437E-926E-49CBBDBD36FD}">
      <dsp:nvSpPr>
        <dsp:cNvPr id="0" name=""/>
        <dsp:cNvSpPr/>
      </dsp:nvSpPr>
      <dsp:spPr>
        <a:xfrm>
          <a:off x="4381502" y="838200"/>
          <a:ext cx="419379" cy="419379"/>
        </a:xfrm>
        <a:prstGeom prst="ellipse">
          <a:avLst/>
        </a:prstGeom>
        <a:solidFill>
          <a:schemeClr val="accent3">
            <a:hueOff val="1836609"/>
            <a:satOff val="-48411"/>
            <a:lumOff val="-1804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255F20-B3E8-4189-89E7-B6643B5511EB}">
      <dsp:nvSpPr>
        <dsp:cNvPr id="0" name=""/>
        <dsp:cNvSpPr/>
      </dsp:nvSpPr>
      <dsp:spPr>
        <a:xfrm>
          <a:off x="4706606" y="952889"/>
          <a:ext cx="894095" cy="2364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2220" tIns="0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2001 – NCLB – Loose-Tight Model</a:t>
          </a:r>
          <a:endParaRPr lang="en-US" sz="1400" b="1" kern="1200" dirty="0"/>
        </a:p>
      </dsp:txBody>
      <dsp:txXfrm>
        <a:off x="4706606" y="952889"/>
        <a:ext cx="894095" cy="23649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11BF2A-9608-4EA2-95FE-523C90D51DB1}">
      <dsp:nvSpPr>
        <dsp:cNvPr id="0" name=""/>
        <dsp:cNvSpPr/>
      </dsp:nvSpPr>
      <dsp:spPr>
        <a:xfrm>
          <a:off x="1341388" y="0"/>
          <a:ext cx="793012" cy="513961"/>
        </a:xfrm>
        <a:prstGeom prst="trapezoid">
          <a:avLst>
            <a:gd name="adj" fmla="val 78406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 dirty="0" smtClean="0">
            <a:solidFill>
              <a:srgbClr val="000000"/>
            </a:solidFill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rgbClr val="000000"/>
              </a:solidFill>
            </a:rPr>
            <a:t>Federal</a:t>
          </a:r>
          <a:endParaRPr lang="en-US" sz="1200" kern="1200" dirty="0">
            <a:solidFill>
              <a:srgbClr val="000000"/>
            </a:solidFill>
          </a:endParaRPr>
        </a:p>
      </dsp:txBody>
      <dsp:txXfrm>
        <a:off x="1341388" y="0"/>
        <a:ext cx="793012" cy="513961"/>
      </dsp:txXfrm>
    </dsp:sp>
    <dsp:sp modelId="{AB06B404-366D-4D99-90DF-DDDC17DA8E1A}">
      <dsp:nvSpPr>
        <dsp:cNvPr id="0" name=""/>
        <dsp:cNvSpPr/>
      </dsp:nvSpPr>
      <dsp:spPr>
        <a:xfrm>
          <a:off x="1059980" y="513961"/>
          <a:ext cx="1348095" cy="345912"/>
        </a:xfrm>
        <a:prstGeom prst="trapezoid">
          <a:avLst>
            <a:gd name="adj" fmla="val 78406"/>
          </a:avLst>
        </a:prstGeom>
        <a:solidFill>
          <a:schemeClr val="accent1">
            <a:shade val="80000"/>
            <a:hueOff val="139558"/>
            <a:satOff val="-9717"/>
            <a:lumOff val="726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rgbClr val="000000"/>
              </a:solidFill>
            </a:rPr>
            <a:t>National</a:t>
          </a:r>
          <a:endParaRPr lang="en-US" sz="1200" kern="1200" dirty="0">
            <a:solidFill>
              <a:srgbClr val="000000"/>
            </a:solidFill>
          </a:endParaRPr>
        </a:p>
      </dsp:txBody>
      <dsp:txXfrm>
        <a:off x="1295897" y="513961"/>
        <a:ext cx="876261" cy="345912"/>
      </dsp:txXfrm>
    </dsp:sp>
    <dsp:sp modelId="{08D1C316-C616-453F-AFEB-43158280EDE6}">
      <dsp:nvSpPr>
        <dsp:cNvPr id="0" name=""/>
        <dsp:cNvSpPr/>
      </dsp:nvSpPr>
      <dsp:spPr>
        <a:xfrm>
          <a:off x="766565" y="859873"/>
          <a:ext cx="1934460" cy="362673"/>
        </a:xfrm>
        <a:prstGeom prst="trapezoid">
          <a:avLst>
            <a:gd name="adj" fmla="val 78406"/>
          </a:avLst>
        </a:prstGeom>
        <a:solidFill>
          <a:schemeClr val="accent1">
            <a:shade val="80000"/>
            <a:hueOff val="279116"/>
            <a:satOff val="-19434"/>
            <a:lumOff val="1452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rgbClr val="000000"/>
              </a:solidFill>
            </a:rPr>
            <a:t>State</a:t>
          </a:r>
          <a:endParaRPr lang="en-US" sz="1200" kern="1200" dirty="0">
            <a:solidFill>
              <a:srgbClr val="000000"/>
            </a:solidFill>
          </a:endParaRPr>
        </a:p>
      </dsp:txBody>
      <dsp:txXfrm>
        <a:off x="1105095" y="859873"/>
        <a:ext cx="1257399" cy="362673"/>
      </dsp:txXfrm>
    </dsp:sp>
    <dsp:sp modelId="{D212A6F6-356A-4B59-B1D9-A2DA2F6BA0A3}">
      <dsp:nvSpPr>
        <dsp:cNvPr id="0" name=""/>
        <dsp:cNvSpPr/>
      </dsp:nvSpPr>
      <dsp:spPr>
        <a:xfrm>
          <a:off x="518105" y="1232254"/>
          <a:ext cx="2447992" cy="333658"/>
        </a:xfrm>
        <a:prstGeom prst="trapezoid">
          <a:avLst>
            <a:gd name="adj" fmla="val 78406"/>
          </a:avLst>
        </a:prstGeom>
        <a:solidFill>
          <a:schemeClr val="accent1">
            <a:shade val="80000"/>
            <a:hueOff val="418674"/>
            <a:satOff val="-29150"/>
            <a:lumOff val="2178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rgbClr val="000000"/>
              </a:solidFill>
            </a:rPr>
            <a:t>District</a:t>
          </a:r>
          <a:endParaRPr lang="en-US" sz="1400" kern="1200" dirty="0">
            <a:solidFill>
              <a:srgbClr val="000000"/>
            </a:solidFill>
          </a:endParaRPr>
        </a:p>
      </dsp:txBody>
      <dsp:txXfrm>
        <a:off x="946504" y="1232254"/>
        <a:ext cx="1591194" cy="333658"/>
      </dsp:txXfrm>
    </dsp:sp>
    <dsp:sp modelId="{DCF88057-E954-43C2-B6C6-FA9B70217ABE}">
      <dsp:nvSpPr>
        <dsp:cNvPr id="0" name=""/>
        <dsp:cNvSpPr/>
      </dsp:nvSpPr>
      <dsp:spPr>
        <a:xfrm>
          <a:off x="250244" y="1567082"/>
          <a:ext cx="3011497" cy="338673"/>
        </a:xfrm>
        <a:prstGeom prst="trapezoid">
          <a:avLst>
            <a:gd name="adj" fmla="val 78406"/>
          </a:avLst>
        </a:prstGeom>
        <a:solidFill>
          <a:schemeClr val="accent1">
            <a:shade val="80000"/>
            <a:hueOff val="558232"/>
            <a:satOff val="-38867"/>
            <a:lumOff val="290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rgbClr val="000000"/>
              </a:solidFill>
            </a:rPr>
            <a:t>School/Leader</a:t>
          </a:r>
          <a:endParaRPr lang="en-US" sz="1200" kern="1200" dirty="0">
            <a:solidFill>
              <a:srgbClr val="000000"/>
            </a:solidFill>
          </a:endParaRPr>
        </a:p>
      </dsp:txBody>
      <dsp:txXfrm>
        <a:off x="777256" y="1567082"/>
        <a:ext cx="1957473" cy="338673"/>
      </dsp:txXfrm>
    </dsp:sp>
    <dsp:sp modelId="{A27F63FE-C07B-46A8-90AA-0121877E680D}">
      <dsp:nvSpPr>
        <dsp:cNvPr id="0" name=""/>
        <dsp:cNvSpPr/>
      </dsp:nvSpPr>
      <dsp:spPr>
        <a:xfrm>
          <a:off x="0" y="1883566"/>
          <a:ext cx="3489523" cy="330400"/>
        </a:xfrm>
        <a:prstGeom prst="trapezoid">
          <a:avLst>
            <a:gd name="adj" fmla="val 78406"/>
          </a:avLst>
        </a:prstGeom>
        <a:solidFill>
          <a:schemeClr val="accent1">
            <a:shade val="80000"/>
            <a:hueOff val="697790"/>
            <a:satOff val="-48584"/>
            <a:lumOff val="3631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rgbClr val="000000"/>
              </a:solidFill>
            </a:rPr>
            <a:t>Classroom/Teacher</a:t>
          </a:r>
          <a:endParaRPr lang="en-US" sz="1200" kern="1200" dirty="0">
            <a:solidFill>
              <a:srgbClr val="000000"/>
            </a:solidFill>
          </a:endParaRPr>
        </a:p>
      </dsp:txBody>
      <dsp:txXfrm>
        <a:off x="610666" y="1883566"/>
        <a:ext cx="2268189" cy="3304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72098" cy="46574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414" y="1"/>
            <a:ext cx="2972098" cy="46574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134AB1-50EA-470E-AD9D-E0E00AC2586E}" type="datetimeFigureOut">
              <a:rPr lang="en-US" smtClean="0"/>
              <a:pPr/>
              <a:t>7/27/2017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30659"/>
            <a:ext cx="2972098" cy="46574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414" y="8830659"/>
            <a:ext cx="2972098" cy="46574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329335-CBF1-41ED-943F-C00348D42E9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6991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6482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6482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6513CFDA-2656-44E3-BC59-F8F708B4CF2C}" type="datetimeFigureOut">
              <a:rPr lang="en-US" smtClean="0"/>
              <a:pPr/>
              <a:t>7/27/2017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0200" y="696913"/>
            <a:ext cx="6197600" cy="34877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1"/>
            <a:ext cx="5486400" cy="4183380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2971800" cy="46482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8"/>
            <a:ext cx="2971800" cy="46482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2C616B15-683D-4816-AEF4-5C1993C12EA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32950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616B15-683D-4816-AEF4-5C1993C12EA0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4278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616B15-683D-4816-AEF4-5C1993C12EA0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8156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85750"/>
            <a:ext cx="8534400" cy="457200"/>
          </a:xfrm>
        </p:spPr>
        <p:txBody>
          <a:bodyPr>
            <a:normAutofit/>
          </a:bodyPr>
          <a:lstStyle>
            <a:lvl1pPr algn="l">
              <a:defRPr sz="2600" b="1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666750"/>
            <a:ext cx="8534400" cy="381000"/>
          </a:xfrm>
        </p:spPr>
        <p:txBody>
          <a:bodyPr anchor="b">
            <a:normAutofit/>
          </a:bodyPr>
          <a:lstStyle>
            <a:lvl1pPr marL="0" indent="0">
              <a:buNone/>
              <a:defRPr sz="18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276350"/>
            <a:ext cx="8534400" cy="3318272"/>
          </a:xfrm>
        </p:spPr>
        <p:txBody>
          <a:bodyPr/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0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4767264"/>
            <a:ext cx="7620000" cy="27384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897112" y="4767383"/>
            <a:ext cx="365760" cy="273844"/>
          </a:xfrm>
        </p:spPr>
        <p:txBody>
          <a:bodyPr lIns="18288" tIns="18288" rIns="18288" bIns="18288"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fld id="{D35B9947-ED70-47B4-AAEB-6824BD29699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27" name="Picture 3"/>
          <p:cNvPicPr>
            <a:picLocks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97981" y="644652"/>
            <a:ext cx="768096" cy="91440"/>
          </a:xfrm>
          <a:prstGeom prst="rect">
            <a:avLst/>
          </a:prstGeom>
          <a:solidFill>
            <a:srgbClr val="0088CC"/>
          </a:solidFill>
          <a:ln w="9525">
            <a:noFill/>
            <a:miter lim="800000"/>
            <a:headEnd/>
            <a:tailEnd/>
          </a:ln>
        </p:spPr>
      </p:pic>
      <p:pic>
        <p:nvPicPr>
          <p:cNvPr id="13" name="Picture 12" descr="EC Square Logo.png"/>
          <p:cNvPicPr>
            <a:picLocks noChangeAspect="1"/>
          </p:cNvPicPr>
          <p:nvPr userDrawn="1"/>
        </p:nvPicPr>
        <p:blipFill>
          <a:blip r:embed="rId3" cstate="print"/>
          <a:srcRect t="10000" b="30000"/>
          <a:stretch>
            <a:fillRect/>
          </a:stretch>
        </p:blipFill>
        <p:spPr>
          <a:xfrm>
            <a:off x="8513064" y="4812865"/>
            <a:ext cx="304800" cy="182880"/>
          </a:xfrm>
          <a:prstGeom prst="rect">
            <a:avLst/>
          </a:prstGeom>
        </p:spPr>
      </p:pic>
      <p:pic>
        <p:nvPicPr>
          <p:cNvPr id="10" name="Picture 3"/>
          <p:cNvPicPr>
            <a:picLocks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8729472" y="4890589"/>
            <a:ext cx="246888" cy="27432"/>
          </a:xfrm>
          <a:prstGeom prst="rect">
            <a:avLst/>
          </a:prstGeom>
          <a:solidFill>
            <a:srgbClr val="0088CC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52400" y="4767264"/>
            <a:ext cx="8229600" cy="27384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8"/>
          <p:cNvSpPr txBox="1">
            <a:spLocks/>
          </p:cNvSpPr>
          <p:nvPr userDrawn="1"/>
        </p:nvSpPr>
        <p:spPr>
          <a:xfrm>
            <a:off x="8897112" y="4767383"/>
            <a:ext cx="365760" cy="273844"/>
          </a:xfrm>
          <a:prstGeom prst="rect">
            <a:avLst/>
          </a:prstGeom>
        </p:spPr>
        <p:txBody>
          <a:bodyPr vert="horz" lIns="18288" tIns="18288" rIns="18288" bIns="18288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5B9947-ED70-47B4-AAEB-6824BD29699F}" type="slidenum">
              <a:rPr lang="en-US" smtClean="0">
                <a:solidFill>
                  <a:schemeClr val="tx1"/>
                </a:solidFill>
              </a:rPr>
              <a:pPr/>
              <a:t>‹#›</a:t>
            </a:fld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5" descr="EC Square Logo.png"/>
          <p:cNvPicPr>
            <a:picLocks noChangeAspect="1"/>
          </p:cNvPicPr>
          <p:nvPr userDrawn="1"/>
        </p:nvPicPr>
        <p:blipFill>
          <a:blip r:embed="rId2" cstate="print"/>
          <a:srcRect t="10000" b="30000"/>
          <a:stretch>
            <a:fillRect/>
          </a:stretch>
        </p:blipFill>
        <p:spPr>
          <a:xfrm>
            <a:off x="8513064" y="4812865"/>
            <a:ext cx="304800" cy="182880"/>
          </a:xfrm>
          <a:prstGeom prst="rect">
            <a:avLst/>
          </a:prstGeom>
        </p:spPr>
      </p:pic>
      <p:pic>
        <p:nvPicPr>
          <p:cNvPr id="7" name="Picture 3"/>
          <p:cNvPicPr>
            <a:picLocks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8729472" y="4890589"/>
            <a:ext cx="246888" cy="27432"/>
          </a:xfrm>
          <a:prstGeom prst="rect">
            <a:avLst/>
          </a:prstGeom>
          <a:solidFill>
            <a:srgbClr val="0088CC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9935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5C02B3-8593-4C1D-8F0B-C0CD7B628BD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7" r:id="rId2"/>
    <p:sldLayoutId id="2147483673" r:id="rId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rgbClr val="0088CC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81000" y="1276350"/>
            <a:ext cx="87630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  <a:latin typeface="+mj-lt"/>
                <a:cs typeface="Arial"/>
              </a:rPr>
              <a:t>Leading the Future of Education </a:t>
            </a:r>
            <a:r>
              <a:rPr lang="en-US" sz="4000" dirty="0" smtClean="0">
                <a:solidFill>
                  <a:schemeClr val="bg1">
                    <a:lumMod val="75000"/>
                  </a:schemeClr>
                </a:solidFill>
                <a:latin typeface="+mj-lt"/>
                <a:cs typeface="Arial"/>
              </a:rPr>
              <a:t>Policy</a:t>
            </a:r>
            <a:r>
              <a:rPr lang="en-US" sz="3600" dirty="0" smtClean="0">
                <a:solidFill>
                  <a:schemeClr val="bg1">
                    <a:lumMod val="75000"/>
                  </a:schemeClr>
                </a:solidFill>
                <a:latin typeface="+mj-lt"/>
                <a:cs typeface="Arial"/>
              </a:rPr>
              <a:t/>
            </a:r>
            <a:br>
              <a:rPr lang="en-US" sz="3600" dirty="0" smtClean="0">
                <a:solidFill>
                  <a:schemeClr val="bg1">
                    <a:lumMod val="75000"/>
                  </a:schemeClr>
                </a:solidFill>
                <a:latin typeface="+mj-lt"/>
                <a:cs typeface="Arial"/>
              </a:rPr>
            </a:br>
            <a:r>
              <a:rPr lang="en-US" sz="3600" b="1" dirty="0" smtClean="0">
                <a:solidFill>
                  <a:srgbClr val="1D2127"/>
                </a:solidFill>
                <a:latin typeface="+mj-lt"/>
                <a:cs typeface="Arial"/>
              </a:rPr>
              <a:t>3 Theories for Equity and Excellence</a:t>
            </a:r>
          </a:p>
        </p:txBody>
      </p:sp>
      <p:sp>
        <p:nvSpPr>
          <p:cNvPr id="4" name="Rectangle 3"/>
          <p:cNvSpPr/>
          <p:nvPr/>
        </p:nvSpPr>
        <p:spPr>
          <a:xfrm>
            <a:off x="381000" y="3486150"/>
            <a:ext cx="73914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latin typeface="+mj-lt"/>
                <a:cs typeface="Arial"/>
              </a:rPr>
              <a:t>NNSTOY National Conference</a:t>
            </a:r>
          </a:p>
          <a:p>
            <a:r>
              <a:rPr lang="en-US" sz="1600" dirty="0" smtClean="0">
                <a:latin typeface="+mj-lt"/>
                <a:cs typeface="Arial"/>
              </a:rPr>
              <a:t>July 16, 2017</a:t>
            </a:r>
          </a:p>
          <a:p>
            <a:endParaRPr lang="en-US" sz="1600" dirty="0" smtClean="0">
              <a:latin typeface="+mj-lt"/>
              <a:cs typeface="Arial"/>
            </a:endParaRPr>
          </a:p>
          <a:p>
            <a:r>
              <a:rPr lang="en-US" sz="1600" dirty="0" smtClean="0">
                <a:latin typeface="+mj-lt"/>
                <a:cs typeface="Arial"/>
              </a:rPr>
              <a:t>Scott Palmer</a:t>
            </a:r>
          </a:p>
          <a:p>
            <a:r>
              <a:rPr lang="en-US" sz="1600" dirty="0" smtClean="0">
                <a:latin typeface="+mj-lt"/>
                <a:cs typeface="Arial"/>
              </a:rPr>
              <a:t>Managing Partner</a:t>
            </a:r>
          </a:p>
          <a:p>
            <a:r>
              <a:rPr lang="en-US" sz="1600" dirty="0" smtClean="0">
                <a:latin typeface="+mj-lt"/>
                <a:cs typeface="Arial"/>
              </a:rPr>
              <a:t>Education Counsel LLC</a:t>
            </a:r>
          </a:p>
          <a:p>
            <a:endParaRPr lang="en-US" sz="1600" dirty="0">
              <a:latin typeface="+mj-lt"/>
              <a:cs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5092700"/>
            <a:ext cx="9144000" cy="57150"/>
          </a:xfrm>
          <a:prstGeom prst="rect">
            <a:avLst/>
          </a:prstGeom>
          <a:solidFill>
            <a:srgbClr val="1D2127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 descr="Education Counsel Logo - 2015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9418" y="4324350"/>
            <a:ext cx="3005294" cy="47548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57150"/>
          </a:xfrm>
          <a:prstGeom prst="rect">
            <a:avLst/>
          </a:prstGeom>
          <a:solidFill>
            <a:srgbClr val="1D2127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4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800" dirty="0" smtClean="0">
                <a:solidFill>
                  <a:schemeClr val="accent1">
                    <a:lumMod val="50000"/>
                  </a:schemeClr>
                </a:solidFill>
              </a:rPr>
              <a:t>Hypothesis 1</a:t>
            </a:r>
            <a:endParaRPr lang="en-US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sz="2000" b="1" u="sng" dirty="0" smtClean="0"/>
              <a:t>This is a critical moment in education </a:t>
            </a:r>
            <a:r>
              <a:rPr lang="en-US" sz="2000" b="1" dirty="0" smtClean="0"/>
              <a:t>– of need, opportunity, transition, etc.</a:t>
            </a:r>
            <a:endParaRPr lang="en-US" sz="2000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200150"/>
            <a:ext cx="8229600" cy="3318272"/>
          </a:xfrm>
        </p:spPr>
        <p:txBody>
          <a:bodyPr>
            <a:noAutofit/>
          </a:bodyPr>
          <a:lstStyle/>
          <a:p>
            <a:pPr marL="344488" indent="-344488">
              <a:spcBef>
                <a:spcPts val="1200"/>
              </a:spcBef>
              <a:buFont typeface="Wingdings" pitchFamily="2" charset="2"/>
              <a:buChar char="q"/>
            </a:pPr>
            <a:r>
              <a:rPr lang="en-US" sz="1700" dirty="0" smtClean="0"/>
              <a:t>Consensus goal to prepare </a:t>
            </a:r>
            <a:r>
              <a:rPr lang="en-US" sz="1700" b="1" i="1" dirty="0" smtClean="0"/>
              <a:t>each and every</a:t>
            </a:r>
            <a:r>
              <a:rPr lang="en-US" sz="1700" b="1" dirty="0" smtClean="0"/>
              <a:t> student for success in college, career, and life </a:t>
            </a:r>
            <a:r>
              <a:rPr lang="en-US" sz="1700" dirty="0" smtClean="0"/>
              <a:t>– with an array of knowledge and skills.  This is an </a:t>
            </a:r>
            <a:r>
              <a:rPr lang="en-US" sz="1700" b="1" dirty="0" smtClean="0"/>
              <a:t>ambitious imperative</a:t>
            </a:r>
            <a:r>
              <a:rPr lang="en-US" sz="1700" dirty="0" smtClean="0"/>
              <a:t>.</a:t>
            </a:r>
          </a:p>
          <a:p>
            <a:pPr marL="344488" indent="-344488">
              <a:spcBef>
                <a:spcPts val="1200"/>
              </a:spcBef>
              <a:buFont typeface="Wingdings" pitchFamily="2" charset="2"/>
              <a:buChar char="q"/>
            </a:pPr>
            <a:r>
              <a:rPr lang="en-US" sz="1700" b="1" dirty="0"/>
              <a:t>Longstanding inequities </a:t>
            </a:r>
            <a:r>
              <a:rPr lang="en-US" sz="1700" dirty="0"/>
              <a:t>in education opportunity and outcomes paired with </a:t>
            </a:r>
            <a:r>
              <a:rPr lang="en-US" sz="1700" b="1" dirty="0"/>
              <a:t>continuing demographic shifts </a:t>
            </a:r>
            <a:r>
              <a:rPr lang="en-US" sz="1700" dirty="0"/>
              <a:t>increase the</a:t>
            </a:r>
            <a:r>
              <a:rPr lang="en-US" sz="1700" b="1" dirty="0"/>
              <a:t> urgency for action</a:t>
            </a:r>
            <a:r>
              <a:rPr lang="en-US" sz="1700" dirty="0"/>
              <a:t>.</a:t>
            </a:r>
          </a:p>
          <a:p>
            <a:pPr marL="344488" indent="-344488">
              <a:spcBef>
                <a:spcPts val="1200"/>
              </a:spcBef>
              <a:buFont typeface="Wingdings" pitchFamily="2" charset="2"/>
              <a:buChar char="q"/>
            </a:pPr>
            <a:r>
              <a:rPr lang="en-US" sz="1700" dirty="0" smtClean="0"/>
              <a:t>Growing consensus that achieving this goal will require </a:t>
            </a:r>
            <a:r>
              <a:rPr lang="en-US" sz="1700" b="1" dirty="0" smtClean="0"/>
              <a:t>fundamental shifts in teaching, learning, and supports</a:t>
            </a:r>
            <a:r>
              <a:rPr lang="en-US" sz="1700" dirty="0"/>
              <a:t> </a:t>
            </a:r>
            <a:r>
              <a:rPr lang="en-US" sz="1700" dirty="0" smtClean="0"/>
              <a:t>– consistent with our increased understanding of the science of learning and development; research/evidence; and what it would mean/take to best meet the needs, interests, and abilities of each child.</a:t>
            </a:r>
          </a:p>
          <a:p>
            <a:pPr marL="344488" indent="-344488">
              <a:spcBef>
                <a:spcPts val="1200"/>
              </a:spcBef>
              <a:buFont typeface="Wingdings" pitchFamily="2" charset="2"/>
              <a:buChar char="q"/>
            </a:pPr>
            <a:r>
              <a:rPr lang="en-US" sz="1700" dirty="0" smtClean="0"/>
              <a:t>This calls for a </a:t>
            </a:r>
            <a:r>
              <a:rPr lang="en-US" sz="1700" b="1" dirty="0" smtClean="0"/>
              <a:t>new frame for education reform </a:t>
            </a:r>
            <a:r>
              <a:rPr lang="en-US" sz="1700" dirty="0" smtClean="0"/>
              <a:t>that is broader, deeper, more balanced, anchored in research and data, focused on equity, etc. – improving and adding to the current, dominant pillars of reform (and addressing counter-narratives).  </a:t>
            </a:r>
            <a:r>
              <a:rPr lang="en-US" sz="1700" b="1" dirty="0" smtClean="0"/>
              <a:t>Biggest shift could be move from compliance to continuous improvement and learning systems…</a:t>
            </a:r>
            <a:endParaRPr lang="en-US" sz="17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B9947-ED70-47B4-AAEB-6824BD29699F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800" dirty="0" smtClean="0">
                <a:solidFill>
                  <a:schemeClr val="accent1">
                    <a:lumMod val="50000"/>
                  </a:schemeClr>
                </a:solidFill>
              </a:rPr>
              <a:t>Hypothesis 2</a:t>
            </a:r>
            <a:endParaRPr lang="en-US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sz="2000" b="1" u="sng" dirty="0"/>
              <a:t>Federal policy/ESSA </a:t>
            </a:r>
            <a:r>
              <a:rPr lang="en-US" sz="2000" b="1" i="1" dirty="0"/>
              <a:t>could</a:t>
            </a:r>
            <a:r>
              <a:rPr lang="en-US" sz="2000" b="1" dirty="0"/>
              <a:t> help advance these shifts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276350"/>
            <a:ext cx="8229600" cy="3318272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  <a:buNone/>
            </a:pPr>
            <a:r>
              <a:rPr lang="en-US" sz="1800" b="1" dirty="0" smtClean="0"/>
              <a:t>ESSA in One Slide:</a:t>
            </a:r>
          </a:p>
          <a:p>
            <a:pPr>
              <a:spcBef>
                <a:spcPts val="1200"/>
              </a:spcBef>
              <a:buFont typeface="Wingdings" charset="2"/>
              <a:buChar char="q"/>
            </a:pPr>
            <a:r>
              <a:rPr lang="en-US" sz="1800" b="1" dirty="0" smtClean="0"/>
              <a:t>ESSA focuses on two big goals</a:t>
            </a:r>
            <a:r>
              <a:rPr lang="en-US" sz="1800" dirty="0" smtClean="0"/>
              <a:t>: (1) college and career readiness and (2) equity.</a:t>
            </a:r>
          </a:p>
          <a:p>
            <a:pPr>
              <a:spcBef>
                <a:spcPts val="1200"/>
              </a:spcBef>
              <a:buFont typeface="Wingdings" charset="2"/>
              <a:buChar char="q"/>
            </a:pPr>
            <a:r>
              <a:rPr lang="en-US" sz="1800" b="1" dirty="0" smtClean="0"/>
              <a:t>ESSA then devolves authority</a:t>
            </a:r>
            <a:r>
              <a:rPr lang="en-US" sz="1800" dirty="0" smtClean="0"/>
              <a:t> toward states and districts to design key systems (standards, assessments, accountability, data reporting, school improvement, teacher and leader quality, etc.).  Creates opportunities and risks. </a:t>
            </a:r>
          </a:p>
          <a:p>
            <a:pPr>
              <a:spcBef>
                <a:spcPts val="1200"/>
              </a:spcBef>
              <a:buFont typeface="Wingdings" charset="2"/>
              <a:buChar char="q"/>
            </a:pPr>
            <a:r>
              <a:rPr lang="en-US" sz="1800" dirty="0" smtClean="0"/>
              <a:t>But ESSA requires those state and local actions to be </a:t>
            </a:r>
            <a:r>
              <a:rPr lang="en-US" sz="1800" b="1" dirty="0" smtClean="0"/>
              <a:t>aligned with CCR and equity goals; connected through evidence/research; deeply informed by stakeholder engagement and transparent data; and continuously reviewed and improved over time.</a:t>
            </a:r>
          </a:p>
          <a:p>
            <a:pPr algn="ctr">
              <a:spcBef>
                <a:spcPts val="1200"/>
              </a:spcBef>
              <a:buNone/>
            </a:pPr>
            <a:endParaRPr lang="en-US" sz="5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>
              <a:spcBef>
                <a:spcPts val="1200"/>
              </a:spcBef>
              <a:buNone/>
            </a:pPr>
            <a:r>
              <a:rPr lang="en-US" sz="1800" b="1" dirty="0" smtClean="0">
                <a:solidFill>
                  <a:schemeClr val="accent1">
                    <a:lumMod val="75000"/>
                  </a:schemeClr>
                </a:solidFill>
              </a:rPr>
              <a:t>Requires big shift in mindset from NCLB.  From compliance toward learning systems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B9947-ED70-47B4-AAEB-6824BD29699F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800" dirty="0" smtClean="0">
                <a:solidFill>
                  <a:schemeClr val="accent1">
                    <a:lumMod val="50000"/>
                  </a:schemeClr>
                </a:solidFill>
              </a:rPr>
              <a:t>Hypothesis 2</a:t>
            </a:r>
            <a:endParaRPr lang="en-US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sz="2000" b="1" u="sng" dirty="0" smtClean="0"/>
              <a:t>Federal policy/ESSA </a:t>
            </a:r>
            <a:r>
              <a:rPr lang="en-US" sz="2000" b="1" i="1" dirty="0" smtClean="0"/>
              <a:t>could</a:t>
            </a:r>
            <a:r>
              <a:rPr lang="en-US" sz="2000" b="1" dirty="0" smtClean="0"/>
              <a:t> help advance these shifts</a:t>
            </a:r>
            <a:endParaRPr lang="en-US" sz="2000" b="1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half" idx="2"/>
          </p:nvPr>
        </p:nvGraphicFramePr>
        <p:xfrm>
          <a:off x="304800" y="1276350"/>
          <a:ext cx="7391400" cy="3317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B9947-ED70-47B4-AAEB-6824BD29699F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5715000" y="1885950"/>
            <a:ext cx="495579" cy="495579"/>
          </a:xfrm>
          <a:prstGeom prst="ellipse">
            <a:avLst/>
          </a:prstGeom>
          <a:solidFill>
            <a:schemeClr val="bg2">
              <a:lumMod val="1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1836609"/>
              <a:satOff val="-48411"/>
              <a:lumOff val="-18040"/>
              <a:alphaOff val="0"/>
            </a:schemeClr>
          </a:fillRef>
          <a:effectRef idx="0">
            <a:schemeClr val="accent3">
              <a:hueOff val="1836609"/>
              <a:satOff val="-48411"/>
              <a:lumOff val="-1804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6019800" y="2114550"/>
            <a:ext cx="1351295" cy="2364985"/>
            <a:chOff x="4668506" y="952889"/>
            <a:chExt cx="1351295" cy="2364985"/>
          </a:xfrm>
        </p:grpSpPr>
        <p:sp>
          <p:nvSpPr>
            <p:cNvPr id="11" name="Rectangle 10"/>
            <p:cNvSpPr/>
            <p:nvPr/>
          </p:nvSpPr>
          <p:spPr>
            <a:xfrm>
              <a:off x="5125706" y="952889"/>
              <a:ext cx="894095" cy="2364985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Rectangle 11"/>
            <p:cNvSpPr/>
            <p:nvPr/>
          </p:nvSpPr>
          <p:spPr>
            <a:xfrm>
              <a:off x="4668506" y="952889"/>
              <a:ext cx="894095" cy="236498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2220" tIns="0" rIns="0" bIns="0" numCol="1" spcCol="1270" anchor="t" anchorCtr="0">
              <a:noAutofit/>
            </a:bodyPr>
            <a:lstStyle/>
            <a:p>
              <a:pPr lvl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kern="1200" dirty="0" smtClean="0"/>
                <a:t>~2005 – Rise of State CCR Reforms 2011 – ESEA Waivers</a:t>
              </a:r>
              <a:endParaRPr lang="en-US" sz="1400" kern="1200" dirty="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7010400" y="1657350"/>
            <a:ext cx="1143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2015 –ESSA – Tight-Loose Model?</a:t>
            </a:r>
            <a:endParaRPr lang="en-US" sz="16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533400" y="1428750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An incomplete history of  federal education reform…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800" dirty="0" smtClean="0">
                <a:solidFill>
                  <a:schemeClr val="accent1">
                    <a:lumMod val="50000"/>
                  </a:schemeClr>
                </a:solidFill>
              </a:rPr>
              <a:t>Hypothesis 2</a:t>
            </a:r>
            <a:endParaRPr lang="en-US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sz="2000" b="1" u="sng" dirty="0"/>
              <a:t>Federal policy/ESSA </a:t>
            </a:r>
            <a:r>
              <a:rPr lang="en-US" sz="2000" b="1" i="1" dirty="0"/>
              <a:t>could</a:t>
            </a:r>
            <a:r>
              <a:rPr lang="en-US" sz="2000" b="1" dirty="0"/>
              <a:t> help advance these shifts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B9947-ED70-47B4-AAEB-6824BD29699F}" type="slidenum">
              <a:rPr lang="en-US" smtClean="0"/>
              <a:pPr/>
              <a:t>5</a:t>
            </a:fld>
            <a:endParaRPr lang="en-US" dirty="0"/>
          </a:p>
        </p:txBody>
      </p:sp>
      <p:graphicFrame>
        <p:nvGraphicFramePr>
          <p:cNvPr id="16" name="Diagram 15"/>
          <p:cNvGraphicFramePr/>
          <p:nvPr>
            <p:extLst/>
          </p:nvPr>
        </p:nvGraphicFramePr>
        <p:xfrm>
          <a:off x="3426094" y="1611429"/>
          <a:ext cx="3489523" cy="2225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1316893" y="1884036"/>
            <a:ext cx="135936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900"/>
              </a:spcAft>
            </a:pPr>
            <a:r>
              <a:rPr lang="en-US" sz="1200" b="1" dirty="0">
                <a:solidFill>
                  <a:prstClr val="black"/>
                </a:solidFill>
                <a:latin typeface="+mj-lt"/>
                <a:cs typeface="Calibri" pitchFamily="34" charset="0"/>
              </a:rPr>
              <a:t>Policy</a:t>
            </a:r>
          </a:p>
          <a:p>
            <a:pPr algn="ctr">
              <a:spcAft>
                <a:spcPts val="900"/>
              </a:spcAft>
            </a:pPr>
            <a:r>
              <a:rPr lang="en-US" sz="1200" b="1" dirty="0">
                <a:solidFill>
                  <a:prstClr val="black"/>
                </a:solidFill>
                <a:latin typeface="+mj-lt"/>
                <a:cs typeface="Calibri" pitchFamily="34" charset="0"/>
              </a:rPr>
              <a:t>Research </a:t>
            </a:r>
          </a:p>
          <a:p>
            <a:pPr algn="ctr">
              <a:spcAft>
                <a:spcPts val="900"/>
              </a:spcAft>
            </a:pPr>
            <a:r>
              <a:rPr lang="en-US" sz="1200" b="1" dirty="0">
                <a:solidFill>
                  <a:prstClr val="black"/>
                </a:solidFill>
                <a:latin typeface="+mj-lt"/>
                <a:cs typeface="Calibri" pitchFamily="34" charset="0"/>
              </a:rPr>
              <a:t>Communications</a:t>
            </a:r>
          </a:p>
          <a:p>
            <a:pPr algn="ctr">
              <a:spcAft>
                <a:spcPts val="900"/>
              </a:spcAft>
            </a:pPr>
            <a:r>
              <a:rPr lang="en-US" sz="1200" b="1" dirty="0">
                <a:solidFill>
                  <a:prstClr val="black"/>
                </a:solidFill>
                <a:latin typeface="+mj-lt"/>
                <a:cs typeface="Calibri" pitchFamily="34" charset="0"/>
              </a:rPr>
              <a:t>Politics</a:t>
            </a:r>
          </a:p>
          <a:p>
            <a:pPr algn="ctr">
              <a:spcAft>
                <a:spcPts val="900"/>
              </a:spcAft>
            </a:pPr>
            <a:r>
              <a:rPr lang="en-US" sz="1200" b="1" dirty="0">
                <a:solidFill>
                  <a:prstClr val="black"/>
                </a:solidFill>
                <a:latin typeface="+mj-lt"/>
                <a:cs typeface="Calibri" pitchFamily="34" charset="0"/>
              </a:rPr>
              <a:t>Tools/Technology</a:t>
            </a:r>
          </a:p>
          <a:p>
            <a:pPr algn="ctr">
              <a:spcAft>
                <a:spcPts val="900"/>
              </a:spcAft>
            </a:pPr>
            <a:r>
              <a:rPr lang="en-US" sz="1200" b="1" dirty="0">
                <a:solidFill>
                  <a:prstClr val="black"/>
                </a:solidFill>
                <a:latin typeface="+mj-lt"/>
                <a:cs typeface="Calibri" pitchFamily="34" charset="0"/>
              </a:rPr>
              <a:t>Practice</a:t>
            </a:r>
          </a:p>
          <a:p>
            <a:pPr algn="ctr"/>
            <a:endParaRPr lang="en-US" sz="2100" b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Curved Up Arrow 17"/>
          <p:cNvSpPr/>
          <p:nvPr/>
        </p:nvSpPr>
        <p:spPr bwMode="auto">
          <a:xfrm>
            <a:off x="1989945" y="3807073"/>
            <a:ext cx="3349364" cy="796904"/>
          </a:xfrm>
          <a:prstGeom prst="curvedUpArrow">
            <a:avLst/>
          </a:prstGeom>
          <a:solidFill>
            <a:srgbClr val="8064A2">
              <a:alpha val="78824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marL="257175" indent="-257175" fontAlgn="base">
              <a:spcBef>
                <a:spcPct val="20000"/>
              </a:spcBef>
              <a:spcAft>
                <a:spcPct val="0"/>
              </a:spcAft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 rot="10800000" flipV="1">
            <a:off x="4713656" y="4418138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prstClr val="black"/>
                </a:solidFill>
                <a:latin typeface="+mj-lt"/>
                <a:cs typeface="Calibri" pitchFamily="34" charset="0"/>
              </a:rPr>
              <a:t>Community</a:t>
            </a:r>
          </a:p>
        </p:txBody>
      </p:sp>
      <p:sp>
        <p:nvSpPr>
          <p:cNvPr id="20" name="TextBox 19"/>
          <p:cNvSpPr txBox="1"/>
          <p:nvPr/>
        </p:nvSpPr>
        <p:spPr>
          <a:xfrm rot="10800000" flipV="1">
            <a:off x="3505745" y="4054371"/>
            <a:ext cx="7683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prstClr val="black"/>
                </a:solidFill>
                <a:latin typeface="+mj-lt"/>
                <a:cs typeface="Calibri" pitchFamily="34" charset="0"/>
              </a:rPr>
              <a:t>Parents</a:t>
            </a:r>
          </a:p>
        </p:txBody>
      </p:sp>
      <p:sp>
        <p:nvSpPr>
          <p:cNvPr id="21" name="Right Arrow 20"/>
          <p:cNvSpPr/>
          <p:nvPr/>
        </p:nvSpPr>
        <p:spPr>
          <a:xfrm>
            <a:off x="2613440" y="2520995"/>
            <a:ext cx="1199304" cy="627031"/>
          </a:xfrm>
          <a:prstGeom prst="rightArrow">
            <a:avLst/>
          </a:prstGeom>
          <a:solidFill>
            <a:srgbClr val="8064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2413321" y="3311103"/>
            <a:ext cx="2158679" cy="1011670"/>
          </a:xfrm>
          <a:prstGeom prst="straightConnector1">
            <a:avLst/>
          </a:prstGeom>
          <a:ln>
            <a:solidFill>
              <a:srgbClr val="8064A2"/>
            </a:solidFill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148370" y="1577702"/>
            <a:ext cx="1744762" cy="2225280"/>
          </a:xfrm>
          <a:prstGeom prst="line">
            <a:avLst/>
          </a:prstGeom>
          <a:ln>
            <a:solidFill>
              <a:schemeClr val="bg1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3448579" y="1611429"/>
            <a:ext cx="1711034" cy="215626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5" name="Curved Up Arrow 24"/>
          <p:cNvSpPr/>
          <p:nvPr/>
        </p:nvSpPr>
        <p:spPr bwMode="auto">
          <a:xfrm flipV="1">
            <a:off x="1989945" y="977487"/>
            <a:ext cx="3349364" cy="684813"/>
          </a:xfrm>
          <a:prstGeom prst="curvedUpArrow">
            <a:avLst>
              <a:gd name="adj1" fmla="val 25000"/>
              <a:gd name="adj2" fmla="val 48405"/>
              <a:gd name="adj3" fmla="val 25000"/>
            </a:avLst>
          </a:prstGeom>
          <a:solidFill>
            <a:srgbClr val="8064A2">
              <a:alpha val="8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marL="257175" indent="-257175" fontAlgn="base">
              <a:spcBef>
                <a:spcPct val="20000"/>
              </a:spcBef>
              <a:spcAft>
                <a:spcPct val="0"/>
              </a:spcAft>
            </a:pPr>
            <a:endParaRPr lang="en-US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089144" y="1543975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Our complex education ecosystem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 rot="10800000" flipV="1">
            <a:off x="5936160" y="4061804"/>
            <a:ext cx="7683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prstClr val="black"/>
                </a:solidFill>
                <a:latin typeface="+mj-lt"/>
                <a:cs typeface="Calibri" pitchFamily="34" charset="0"/>
              </a:rPr>
              <a:t>Students</a:t>
            </a:r>
            <a:endParaRPr lang="en-US" sz="1200" dirty="0">
              <a:solidFill>
                <a:prstClr val="black"/>
              </a:solidFill>
              <a:latin typeface="+mj-lt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8179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800" dirty="0" smtClean="0">
                <a:solidFill>
                  <a:schemeClr val="accent1">
                    <a:lumMod val="50000"/>
                  </a:schemeClr>
                </a:solidFill>
              </a:rPr>
              <a:t>Hypothesis 3</a:t>
            </a:r>
            <a:endParaRPr lang="en-US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sz="2000" b="1" dirty="0" smtClean="0"/>
              <a:t>At the center of this new frame must be </a:t>
            </a:r>
            <a:r>
              <a:rPr lang="en-US" sz="2000" b="1" u="sng" dirty="0" smtClean="0"/>
              <a:t>great teaching and leading</a:t>
            </a:r>
            <a:endParaRPr lang="en-US" sz="2000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200150"/>
            <a:ext cx="8458200" cy="331827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  <a:buFont typeface="Wingdings" charset="2"/>
              <a:buChar char="q"/>
            </a:pPr>
            <a:r>
              <a:rPr lang="en-US" sz="1800" b="1" dirty="0" smtClean="0"/>
              <a:t>Evidence and experience tell us nothing matters more</a:t>
            </a:r>
            <a:r>
              <a:rPr lang="en-US" sz="1800" dirty="0" smtClean="0"/>
              <a:t>.</a:t>
            </a:r>
          </a:p>
          <a:p>
            <a:pPr>
              <a:spcBef>
                <a:spcPts val="0"/>
              </a:spcBef>
              <a:spcAft>
                <a:spcPts val="1200"/>
              </a:spcAft>
              <a:buFont typeface="Wingdings" charset="2"/>
              <a:buChar char="q"/>
            </a:pPr>
            <a:r>
              <a:rPr lang="en-US" sz="1800" b="1" dirty="0" smtClean="0"/>
              <a:t>No serious vision/model challenges this fundamental notion.</a:t>
            </a:r>
          </a:p>
          <a:p>
            <a:pPr>
              <a:spcBef>
                <a:spcPts val="0"/>
              </a:spcBef>
              <a:buFont typeface="Wingdings" charset="2"/>
              <a:buChar char="q"/>
            </a:pPr>
            <a:r>
              <a:rPr lang="en-US" sz="1800" b="1" dirty="0" smtClean="0"/>
              <a:t>But what must shift in teaching and learning</a:t>
            </a:r>
            <a:r>
              <a:rPr lang="en-US" sz="1800" dirty="0" smtClean="0"/>
              <a:t> to meet this moment of need and opportunity?  </a:t>
            </a:r>
            <a:r>
              <a:rPr lang="en-US" sz="1800" b="1" dirty="0" smtClean="0"/>
              <a:t>For example, what would it take/do to:</a:t>
            </a:r>
            <a:endParaRPr lang="en-US" sz="1400" b="1" dirty="0" smtClean="0"/>
          </a:p>
          <a:p>
            <a:pPr marL="685800" lvl="1">
              <a:spcBef>
                <a:spcPts val="600"/>
              </a:spcBef>
            </a:pPr>
            <a:r>
              <a:rPr lang="en-US" dirty="0" smtClean="0"/>
              <a:t>Design schools as engines of continuous professional learning?</a:t>
            </a:r>
          </a:p>
          <a:p>
            <a:pPr marL="685800" lvl="1">
              <a:spcBef>
                <a:spcPts val="600"/>
              </a:spcBef>
            </a:pPr>
            <a:r>
              <a:rPr lang="en-US" dirty="0" smtClean="0"/>
              <a:t>Design schools to personalize learning, advance SEAL, and address the effects of adversity?</a:t>
            </a:r>
          </a:p>
          <a:p>
            <a:pPr marL="685800" lvl="1">
              <a:spcBef>
                <a:spcPts val="600"/>
              </a:spcBef>
            </a:pPr>
            <a:r>
              <a:rPr lang="en-US" dirty="0" smtClean="0"/>
              <a:t>Make family engagement a force multiplier?</a:t>
            </a:r>
          </a:p>
          <a:p>
            <a:pPr marL="685800" lvl="1">
              <a:spcBef>
                <a:spcPts val="600"/>
              </a:spcBef>
            </a:pPr>
            <a:r>
              <a:rPr lang="en-US" dirty="0" smtClean="0"/>
              <a:t>Create birth-to-third grade systems of early learning?</a:t>
            </a:r>
          </a:p>
          <a:p>
            <a:pPr marL="685800" lvl="1">
              <a:spcBef>
                <a:spcPts val="600"/>
              </a:spcBef>
            </a:pPr>
            <a:r>
              <a:rPr lang="en-US" dirty="0" smtClean="0"/>
              <a:t>Ensure equitable </a:t>
            </a:r>
            <a:r>
              <a:rPr lang="en-US" dirty="0" smtClean="0">
                <a:solidFill>
                  <a:schemeClr val="accent5"/>
                </a:solidFill>
              </a:rPr>
              <a:t>access to great teaching and leading, rigorous courses, etc.?</a:t>
            </a:r>
          </a:p>
          <a:p>
            <a:pPr marL="685800" lvl="1">
              <a:spcBef>
                <a:spcPts val="600"/>
              </a:spcBef>
            </a:pPr>
            <a:r>
              <a:rPr lang="en-US" dirty="0" smtClean="0">
                <a:solidFill>
                  <a:schemeClr val="accent5"/>
                </a:solidFill>
              </a:rPr>
              <a:t>Turnaround low-performing schools?</a:t>
            </a:r>
          </a:p>
          <a:p>
            <a:pPr algn="ctr">
              <a:spcBef>
                <a:spcPts val="600"/>
              </a:spcBef>
              <a:buNone/>
            </a:pPr>
            <a:r>
              <a:rPr lang="en-US" sz="1800" b="1" dirty="0" smtClean="0">
                <a:solidFill>
                  <a:schemeClr val="accent1">
                    <a:lumMod val="75000"/>
                  </a:schemeClr>
                </a:solidFill>
              </a:rPr>
              <a:t>How can our most effective teachers help define these questions and answers?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B9947-ED70-47B4-AAEB-6824BD29699F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6918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rgbClr val="0088CC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09600" y="1581150"/>
            <a:ext cx="79248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chemeClr val="bg1"/>
                </a:solidFill>
                <a:latin typeface="+mj-lt"/>
                <a:cs typeface="Arial"/>
              </a:rPr>
              <a:t> </a:t>
            </a:r>
            <a:r>
              <a:rPr lang="en-US" sz="3200" b="1" dirty="0" smtClean="0">
                <a:solidFill>
                  <a:srgbClr val="1D2127"/>
                </a:solidFill>
                <a:latin typeface="+mj-lt"/>
                <a:cs typeface="Arial"/>
              </a:rPr>
              <a:t>scott.palmer@educationcounsel.com</a:t>
            </a:r>
          </a:p>
        </p:txBody>
      </p:sp>
      <p:sp>
        <p:nvSpPr>
          <p:cNvPr id="4" name="Rectangle 3"/>
          <p:cNvSpPr/>
          <p:nvPr/>
        </p:nvSpPr>
        <p:spPr>
          <a:xfrm>
            <a:off x="381000" y="3486150"/>
            <a:ext cx="73914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cs typeface="Arial"/>
              </a:rPr>
              <a:t>NNSTOY National Conference</a:t>
            </a:r>
          </a:p>
          <a:p>
            <a:r>
              <a:rPr lang="en-US" sz="1600" dirty="0">
                <a:cs typeface="Arial"/>
              </a:rPr>
              <a:t>July 16, 2017</a:t>
            </a:r>
          </a:p>
          <a:p>
            <a:endParaRPr lang="en-US" sz="1600" dirty="0" smtClean="0">
              <a:latin typeface="+mj-lt"/>
              <a:cs typeface="Arial"/>
            </a:endParaRPr>
          </a:p>
          <a:p>
            <a:r>
              <a:rPr lang="en-US" sz="1600" dirty="0" smtClean="0">
                <a:latin typeface="+mj-lt"/>
                <a:cs typeface="Arial"/>
              </a:rPr>
              <a:t>Scott Palmer</a:t>
            </a:r>
          </a:p>
          <a:p>
            <a:r>
              <a:rPr lang="en-US" sz="1600" dirty="0" smtClean="0">
                <a:latin typeface="+mj-lt"/>
                <a:cs typeface="Arial"/>
              </a:rPr>
              <a:t>Managing Partner</a:t>
            </a:r>
          </a:p>
          <a:p>
            <a:r>
              <a:rPr lang="en-US" sz="1600" dirty="0" smtClean="0">
                <a:latin typeface="+mj-lt"/>
                <a:cs typeface="Arial"/>
              </a:rPr>
              <a:t>Education Counsel LLC</a:t>
            </a:r>
          </a:p>
          <a:p>
            <a:endParaRPr lang="en-US" sz="1600" dirty="0">
              <a:latin typeface="+mj-lt"/>
              <a:cs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5092700"/>
            <a:ext cx="9144000" cy="57150"/>
          </a:xfrm>
          <a:prstGeom prst="rect">
            <a:avLst/>
          </a:prstGeom>
          <a:solidFill>
            <a:srgbClr val="1D2127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 descr="Education Counsel Logo - 2015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9418" y="4324350"/>
            <a:ext cx="3005294" cy="47548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57150"/>
          </a:xfrm>
          <a:prstGeom prst="rect">
            <a:avLst/>
          </a:prstGeom>
          <a:solidFill>
            <a:srgbClr val="1D2127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4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EdCounsel">
      <a:dk1>
        <a:srgbClr val="2E353E"/>
      </a:dk1>
      <a:lt1>
        <a:sysClr val="window" lastClr="FFFFFF"/>
      </a:lt1>
      <a:dk2>
        <a:srgbClr val="777777"/>
      </a:dk2>
      <a:lt2>
        <a:srgbClr val="D4D4D6"/>
      </a:lt2>
      <a:accent1>
        <a:srgbClr val="0088CC"/>
      </a:accent1>
      <a:accent2>
        <a:srgbClr val="E36159"/>
      </a:accent2>
      <a:accent3>
        <a:srgbClr val="2BAAB1"/>
      </a:accent3>
      <a:accent4>
        <a:srgbClr val="383F48"/>
      </a:accent4>
      <a:accent5>
        <a:srgbClr val="2E353E"/>
      </a:accent5>
      <a:accent6>
        <a:srgbClr val="F0AD00"/>
      </a:accent6>
      <a:hlink>
        <a:srgbClr val="0088CC"/>
      </a:hlink>
      <a:folHlink>
        <a:srgbClr val="E3615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14924</TotalTime>
  <Words>573</Words>
  <Application>Microsoft Office PowerPoint</Application>
  <PresentationFormat>On-screen Show (16:9)</PresentationFormat>
  <Paragraphs>76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Wingdings</vt:lpstr>
      <vt:lpstr>Office Theme</vt:lpstr>
      <vt:lpstr>PowerPoint Presentation</vt:lpstr>
      <vt:lpstr>Hypothesis 1</vt:lpstr>
      <vt:lpstr>Hypothesis 2</vt:lpstr>
      <vt:lpstr>Hypothesis 2</vt:lpstr>
      <vt:lpstr>Hypothesis 2</vt:lpstr>
      <vt:lpstr>Hypothesis 3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Student Surveys: In Context</dc:title>
  <dc:creator>Jess Wood</dc:creator>
  <cp:lastModifiedBy>Laurie Calvert</cp:lastModifiedBy>
  <cp:revision>157</cp:revision>
  <cp:lastPrinted>2016-09-30T20:12:41Z</cp:lastPrinted>
  <dcterms:created xsi:type="dcterms:W3CDTF">2015-11-12T14:34:37Z</dcterms:created>
  <dcterms:modified xsi:type="dcterms:W3CDTF">2017-07-27T13:45:43Z</dcterms:modified>
</cp:coreProperties>
</file>